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7"/>
  </p:handoutMasterIdLst>
  <p:sldIdLst>
    <p:sldId id="375" r:id="rId2"/>
    <p:sldId id="535" r:id="rId3"/>
    <p:sldId id="536" r:id="rId4"/>
    <p:sldId id="537" r:id="rId5"/>
    <p:sldId id="538" r:id="rId6"/>
    <p:sldId id="539" r:id="rId7"/>
    <p:sldId id="540" r:id="rId8"/>
    <p:sldId id="541" r:id="rId9"/>
    <p:sldId id="542" r:id="rId10"/>
    <p:sldId id="543" r:id="rId11"/>
    <p:sldId id="544" r:id="rId12"/>
    <p:sldId id="545" r:id="rId13"/>
    <p:sldId id="546" r:id="rId14"/>
    <p:sldId id="547" r:id="rId15"/>
    <p:sldId id="548" r:id="rId16"/>
    <p:sldId id="549" r:id="rId17"/>
    <p:sldId id="550" r:id="rId18"/>
    <p:sldId id="551" r:id="rId19"/>
    <p:sldId id="552" r:id="rId20"/>
    <p:sldId id="553" r:id="rId21"/>
    <p:sldId id="554" r:id="rId22"/>
    <p:sldId id="555" r:id="rId23"/>
    <p:sldId id="556" r:id="rId24"/>
    <p:sldId id="461" r:id="rId25"/>
    <p:sldId id="3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108"/>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5/21/2023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5/21/2023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5/21/2023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6.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customXml" Target="../ink/ink15.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customXml" Target="../ink/ink1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0.png"/><Relationship Id="rId4" Type="http://schemas.openxmlformats.org/officeDocument/2006/relationships/customXml" Target="../ink/ink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60.png"/><Relationship Id="rId4" Type="http://schemas.openxmlformats.org/officeDocument/2006/relationships/customXml" Target="../ink/ink19.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60.png"/><Relationship Id="rId4" Type="http://schemas.openxmlformats.org/officeDocument/2006/relationships/customXml" Target="../ink/ink20.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60.png"/><Relationship Id="rId4" Type="http://schemas.openxmlformats.org/officeDocument/2006/relationships/customXml" Target="../ink/ink2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60.png"/><Relationship Id="rId4" Type="http://schemas.openxmlformats.org/officeDocument/2006/relationships/customXml" Target="../ink/ink2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4.xml"/><Relationship Id="rId4" Type="http://schemas.openxmlformats.org/officeDocument/2006/relationships/hyperlink" Target="https://en.wikipedia.org/wiki/List_of_Linux_distribution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Ubuntu</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השאלה הראשונה שיש לנו היא: מדוע חשוב ללמוד את שורת הפקודה בלינוקס?</a:t>
            </a:r>
          </a:p>
          <a:p>
            <a:pPr algn="r" rtl="1">
              <a:lnSpc>
                <a:spcPct val="150000"/>
              </a:lnSpc>
            </a:pPr>
            <a:r>
              <a:rPr lang="he-IL" sz="1200" dirty="0">
                <a:latin typeface="Arial" panose="020B0604020202020204" pitchFamily="34" charset="0"/>
                <a:cs typeface="Arial" panose="020B0604020202020204" pitchFamily="34" charset="0"/>
              </a:rPr>
              <a:t>כפי ששמתם לב במהלך ההתקנה של </a:t>
            </a:r>
            <a:r>
              <a:rPr lang="en-US" sz="1200" dirty="0">
                <a:latin typeface="Arial" panose="020B0604020202020204" pitchFamily="34" charset="0"/>
                <a:cs typeface="Arial" panose="020B0604020202020204" pitchFamily="34" charset="0"/>
              </a:rPr>
              <a:t>Ubuntu</a:t>
            </a:r>
            <a:r>
              <a:rPr lang="he-IL" sz="1200" dirty="0">
                <a:latin typeface="Arial" panose="020B0604020202020204" pitchFamily="34" charset="0"/>
                <a:cs typeface="Arial" panose="020B0604020202020204" pitchFamily="34" charset="0"/>
              </a:rPr>
              <a:t>, יש לנו את הממשק הגרפי שנוכל לעבוד אתו. אז למה אנחנו לא יכולים להשתמש בו בלבד?</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1">
            <a:extLst>
              <a:ext uri="{FF2B5EF4-FFF2-40B4-BE49-F238E27FC236}">
                <a16:creationId xmlns:a16="http://schemas.microsoft.com/office/drawing/2014/main" id="{F82D39EC-857E-1C45-8A16-F3175E368C91}"/>
              </a:ext>
            </a:extLst>
          </p:cNvPr>
          <p:cNvPicPr>
            <a:picLocks noChangeAspect="1"/>
          </p:cNvPicPr>
          <p:nvPr/>
        </p:nvPicPr>
        <p:blipFill>
          <a:blip r:embed="rId6"/>
          <a:stretch>
            <a:fillRect/>
          </a:stretch>
        </p:blipFill>
        <p:spPr>
          <a:xfrm>
            <a:off x="1756488" y="3628507"/>
            <a:ext cx="4046685" cy="2445706"/>
          </a:xfrm>
          <a:prstGeom prst="rect">
            <a:avLst/>
          </a:prstGeom>
          <a:ln>
            <a:noFill/>
          </a:ln>
          <a:effectLst>
            <a:outerShdw blurRad="190500" algn="tl" rotWithShape="0">
              <a:srgbClr val="000000">
                <a:alpha val="70000"/>
              </a:srgbClr>
            </a:outerShdw>
          </a:effectLst>
        </p:spPr>
      </p:pic>
      <p:sp>
        <p:nvSpPr>
          <p:cNvPr id="5" name="Right Arrow 8">
            <a:extLst>
              <a:ext uri="{FF2B5EF4-FFF2-40B4-BE49-F238E27FC236}">
                <a16:creationId xmlns:a16="http://schemas.microsoft.com/office/drawing/2014/main" id="{3940DB4F-5948-D057-5F61-941D841BC9E9}"/>
              </a:ext>
            </a:extLst>
          </p:cNvPr>
          <p:cNvSpPr/>
          <p:nvPr/>
        </p:nvSpPr>
        <p:spPr>
          <a:xfrm>
            <a:off x="5876956" y="4555988"/>
            <a:ext cx="1196940" cy="655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8EF3E4-0F09-6BF8-A596-4489BE9A00BD}"/>
              </a:ext>
            </a:extLst>
          </p:cNvPr>
          <p:cNvPicPr>
            <a:picLocks noChangeAspect="1"/>
          </p:cNvPicPr>
          <p:nvPr/>
        </p:nvPicPr>
        <p:blipFill>
          <a:blip r:embed="rId7"/>
          <a:stretch>
            <a:fillRect/>
          </a:stretch>
        </p:blipFill>
        <p:spPr>
          <a:xfrm>
            <a:off x="7147679" y="3628507"/>
            <a:ext cx="4152471" cy="25109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7008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Ubuntu</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התשובה הקצרה תהיה: ממשק הגרפי מועיל בהרבה משימות אך לא בכולן.</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כמו כן, נראה שעם השימוש בשורת הפקודה נוכל לבצע את המשימות היומיומיות שלנו כאילו אנו מבצעים אותן עם ממשק המשתמש שלנו.</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הממשק הגרפי הוא ידידותי למשתמש במבט ראשון, אבל כאשר אנחנו רוצים לעשות יותר עם התוכנות שלנו, כדי להבין מה קורה עם התוכנה שלנו ברקע, אולי נרצה להשתמש בשורת הפקודה.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3EFC2AAA-E915-0F42-0070-E0F9DC87587D}"/>
              </a:ext>
            </a:extLst>
          </p:cNvPr>
          <p:cNvPicPr>
            <a:picLocks noChangeAspect="1"/>
          </p:cNvPicPr>
          <p:nvPr/>
        </p:nvPicPr>
        <p:blipFill>
          <a:blip r:embed="rId6"/>
          <a:srcRect/>
          <a:stretch/>
        </p:blipFill>
        <p:spPr>
          <a:xfrm>
            <a:off x="791269" y="2844752"/>
            <a:ext cx="4480513" cy="2556603"/>
          </a:xfrm>
          <a:prstGeom prst="rect">
            <a:avLst/>
          </a:prstGeom>
        </p:spPr>
      </p:pic>
    </p:spTree>
    <p:extLst>
      <p:ext uri="{BB962C8B-B14F-4D97-AF65-F5344CB8AC3E}">
        <p14:creationId xmlns:p14="http://schemas.microsoft.com/office/powerpoint/2010/main" val="1905646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Ubuntu</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b="1" dirty="0">
                <a:latin typeface="Arial" panose="020B0604020202020204" pitchFamily="34" charset="0"/>
                <a:cs typeface="Arial" panose="020B0604020202020204" pitchFamily="34" charset="0"/>
              </a:rPr>
              <a:t>SHELL</a:t>
            </a:r>
            <a:r>
              <a:rPr lang="he-IL" sz="1200" dirty="0">
                <a:latin typeface="Arial" panose="020B0604020202020204" pitchFamily="34" charset="0"/>
                <a:cs typeface="Arial" panose="020B0604020202020204" pitchFamily="34" charset="0"/>
              </a:rPr>
              <a:t> - ממשק משתמש טקסטואלי, אשר מקבל פקודות מהמשתמש ומיישם אותן. מזכיר </a:t>
            </a:r>
            <a:r>
              <a:rPr lang="en-US" sz="1200" dirty="0">
                <a:latin typeface="Arial" panose="020B0604020202020204" pitchFamily="34" charset="0"/>
                <a:cs typeface="Arial" panose="020B0604020202020204" pitchFamily="34" charset="0"/>
              </a:rPr>
              <a:t>MS-DOS</a:t>
            </a:r>
            <a:r>
              <a:rPr lang="he-IL" sz="1200" dirty="0">
                <a:latin typeface="Arial" panose="020B0604020202020204" pitchFamily="34" charset="0"/>
                <a:cs typeface="Arial" panose="020B0604020202020204" pitchFamily="34" charset="0"/>
              </a:rPr>
              <a:t> באופן עבודתו במערכות </a:t>
            </a:r>
            <a:r>
              <a:rPr lang="en-US" sz="1200" dirty="0">
                <a:latin typeface="Arial" panose="020B0604020202020204" pitchFamily="34" charset="0"/>
                <a:cs typeface="Arial" panose="020B0604020202020204" pitchFamily="34" charset="0"/>
              </a:rPr>
              <a:t>Windows</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SHELL </a:t>
            </a:r>
            <a:r>
              <a:rPr lang="he-IL" sz="1200" dirty="0">
                <a:latin typeface="Arial" panose="020B0604020202020204" pitchFamily="34" charset="0"/>
                <a:cs typeface="Arial" panose="020B0604020202020204" pitchFamily="34" charset="0"/>
              </a:rPr>
              <a:t> מפרש את פקודות המשתמש ומיישם אותן, בהתאם לכללי תחביר. בלינוקס ישנם מספר סוגי </a:t>
            </a:r>
            <a:r>
              <a:rPr lang="en-US" sz="1200" dirty="0">
                <a:latin typeface="Arial" panose="020B0604020202020204" pitchFamily="34" charset="0"/>
                <a:cs typeface="Arial" panose="020B0604020202020204" pitchFamily="34" charset="0"/>
              </a:rPr>
              <a:t>Shell</a:t>
            </a:r>
            <a:r>
              <a:rPr lang="he-IL" sz="1200" dirty="0">
                <a:latin typeface="Arial" panose="020B0604020202020204" pitchFamily="34" charset="0"/>
                <a:cs typeface="Arial" panose="020B0604020202020204" pitchFamily="34" charset="0"/>
              </a:rPr>
              <a:t>, אשר הינם בעלי אופי ייעודי שונה. הנפוצים ביותר בשימוש מכונים </a:t>
            </a:r>
            <a:r>
              <a:rPr lang="en-US" sz="1200" dirty="0">
                <a:latin typeface="Arial" panose="020B0604020202020204" pitchFamily="34" charset="0"/>
                <a:cs typeface="Arial" panose="020B0604020202020204" pitchFamily="34" charset="0"/>
              </a:rPr>
              <a:t>BASH</a:t>
            </a:r>
            <a:r>
              <a:rPr lang="he-IL" sz="1200" dirty="0">
                <a:latin typeface="Arial" panose="020B0604020202020204" pitchFamily="34" charset="0"/>
                <a:cs typeface="Arial" panose="020B0604020202020204" pitchFamily="34" charset="0"/>
              </a:rPr>
              <a:t> ו-</a:t>
            </a:r>
            <a:r>
              <a:rPr lang="en-US" sz="1200" dirty="0">
                <a:latin typeface="Arial" panose="020B0604020202020204" pitchFamily="34" charset="0"/>
                <a:cs typeface="Arial" panose="020B0604020202020204" pitchFamily="34" charset="0"/>
              </a:rPr>
              <a:t>SH</a:t>
            </a:r>
            <a:r>
              <a:rPr lang="he-IL" sz="1200" dirty="0">
                <a:latin typeface="Arial" panose="020B0604020202020204" pitchFamily="34" charset="0"/>
                <a:cs typeface="Arial" panose="020B0604020202020204" pitchFamily="34" charset="0"/>
              </a:rPr>
              <a:t> וההבדלים ביניהם מעטים. </a:t>
            </a:r>
          </a:p>
          <a:p>
            <a:pPr algn="r" rtl="1">
              <a:lnSpc>
                <a:spcPct val="150000"/>
              </a:lnSpc>
            </a:pPr>
            <a:r>
              <a:rPr lang="en-US" sz="1200" b="1" dirty="0">
                <a:latin typeface="Arial" panose="020B0604020202020204" pitchFamily="34" charset="0"/>
                <a:cs typeface="Arial" panose="020B0604020202020204" pitchFamily="34" charset="0"/>
              </a:rPr>
              <a:t>Terminal</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טרמינל הינה תוכנה, אשר מאפשרת התחברות למחשב מרוחק (או המחשב המקומי) ולפתוח </a:t>
            </a:r>
            <a:r>
              <a:rPr lang="en-US" sz="1200" dirty="0">
                <a:latin typeface="Arial" panose="020B0604020202020204" pitchFamily="34" charset="0"/>
                <a:cs typeface="Arial" panose="020B0604020202020204" pitchFamily="34" charset="0"/>
              </a:rPr>
              <a:t>Shell</a:t>
            </a:r>
            <a:r>
              <a:rPr lang="he-IL" sz="1200" dirty="0">
                <a:latin typeface="Arial" panose="020B0604020202020204" pitchFamily="34" charset="0"/>
                <a:cs typeface="Arial" panose="020B0604020202020204" pitchFamily="34" charset="0"/>
              </a:rPr>
              <a:t>. קיימים סוגי טרמינלים רבים מסוגים שונים, המאפשרים שליטה על ממשק המשתמש כגון פונט, גודל צבע וכו...</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נפתח את הטרמינל שלנו מחלון האפליקציה. אפשר גם להשתמש בסרגל החיפוש כדי למצוא את האפליקציה במהירות. אנחנו יכולים גם לפתוח את הטרמינל עם קיצור מקלדת </a:t>
            </a:r>
            <a:r>
              <a:rPr lang="en-US" sz="1200" b="1" dirty="0">
                <a:latin typeface="Arial" panose="020B0604020202020204" pitchFamily="34" charset="0"/>
                <a:cs typeface="Arial" panose="020B0604020202020204" pitchFamily="34" charset="0"/>
              </a:rPr>
              <a:t>Ctrl+alt+t</a:t>
            </a:r>
            <a:endParaRPr lang="he-IL" sz="1200" b="1"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3EFC2AAA-E915-0F42-0070-E0F9DC87587D}"/>
              </a:ext>
            </a:extLst>
          </p:cNvPr>
          <p:cNvPicPr>
            <a:picLocks noChangeAspect="1"/>
          </p:cNvPicPr>
          <p:nvPr/>
        </p:nvPicPr>
        <p:blipFill>
          <a:blip r:embed="rId6"/>
          <a:srcRect/>
          <a:stretch/>
        </p:blipFill>
        <p:spPr>
          <a:xfrm>
            <a:off x="1118671" y="2844752"/>
            <a:ext cx="3825708" cy="2556603"/>
          </a:xfrm>
          <a:prstGeom prst="rect">
            <a:avLst/>
          </a:prstGeom>
        </p:spPr>
      </p:pic>
    </p:spTree>
    <p:extLst>
      <p:ext uri="{BB962C8B-B14F-4D97-AF65-F5344CB8AC3E}">
        <p14:creationId xmlns:p14="http://schemas.microsoft.com/office/powerpoint/2010/main" val="2509139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9614020" y="1889760"/>
            <a:ext cx="2147674"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Ubuntu</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הכנסת פקודות באמצעות ה-</a:t>
            </a:r>
            <a:r>
              <a:rPr lang="en-US" sz="1200" b="1" dirty="0">
                <a:latin typeface="Arial" panose="020B0604020202020204" pitchFamily="34" charset="0"/>
                <a:cs typeface="Arial" panose="020B0604020202020204" pitchFamily="34" charset="0"/>
              </a:rPr>
              <a:t>Shell</a:t>
            </a:r>
            <a:endParaRPr lang="he-IL" sz="1200" b="1"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4">
            <a:extLst>
              <a:ext uri="{FF2B5EF4-FFF2-40B4-BE49-F238E27FC236}">
                <a16:creationId xmlns:a16="http://schemas.microsoft.com/office/drawing/2014/main" id="{B8A8368D-E568-20D3-32E9-01135EE3B609}"/>
              </a:ext>
            </a:extLst>
          </p:cNvPr>
          <p:cNvPicPr>
            <a:picLocks noChangeAspect="1"/>
          </p:cNvPicPr>
          <p:nvPr/>
        </p:nvPicPr>
        <p:blipFill>
          <a:blip r:embed="rId6"/>
          <a:stretch>
            <a:fillRect/>
          </a:stretch>
        </p:blipFill>
        <p:spPr>
          <a:xfrm>
            <a:off x="925976" y="1539141"/>
            <a:ext cx="8688044" cy="5167825"/>
          </a:xfrm>
          <a:prstGeom prst="rect">
            <a:avLst/>
          </a:prstGeom>
        </p:spPr>
      </p:pic>
    </p:spTree>
    <p:extLst>
      <p:ext uri="{BB962C8B-B14F-4D97-AF65-F5344CB8AC3E}">
        <p14:creationId xmlns:p14="http://schemas.microsoft.com/office/powerpoint/2010/main" val="525816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טבלת השוואה בין פקודות בסיסיות בין שתי מערכת ההפעלה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5" name="Picture 4">
            <a:extLst>
              <a:ext uri="{FF2B5EF4-FFF2-40B4-BE49-F238E27FC236}">
                <a16:creationId xmlns:a16="http://schemas.microsoft.com/office/drawing/2014/main" id="{CB7984B8-C9A9-F71F-891A-23191F427850}"/>
              </a:ext>
            </a:extLst>
          </p:cNvPr>
          <p:cNvPicPr>
            <a:picLocks noChangeAspect="1"/>
          </p:cNvPicPr>
          <p:nvPr/>
        </p:nvPicPr>
        <p:blipFill>
          <a:blip r:embed="rId6"/>
          <a:stretch>
            <a:fillRect/>
          </a:stretch>
        </p:blipFill>
        <p:spPr>
          <a:xfrm>
            <a:off x="2274256" y="1974849"/>
            <a:ext cx="5314950" cy="4381500"/>
          </a:xfrm>
          <a:prstGeom prst="rect">
            <a:avLst/>
          </a:prstGeom>
        </p:spPr>
      </p:pic>
    </p:spTree>
    <p:extLst>
      <p:ext uri="{BB962C8B-B14F-4D97-AF65-F5344CB8AC3E}">
        <p14:creationId xmlns:p14="http://schemas.microsoft.com/office/powerpoint/2010/main" val="63963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pwd</a:t>
            </a:r>
            <a:r>
              <a:rPr lang="en-US" sz="1200" dirty="0">
                <a:latin typeface="Arial" panose="020B0604020202020204" pitchFamily="34" charset="0"/>
                <a:cs typeface="Arial" panose="020B0604020202020204" pitchFamily="34" charset="0"/>
              </a:rPr>
              <a:t> = present working directory</a:t>
            </a:r>
            <a:endParaRPr lang="ru-RU" sz="1200" dirty="0">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cd</a:t>
            </a:r>
            <a:r>
              <a:rPr lang="en-US" sz="1200" dirty="0">
                <a:latin typeface="Arial" panose="020B0604020202020204" pitchFamily="34" charset="0"/>
                <a:cs typeface="Arial" panose="020B0604020202020204" pitchFamily="34" charset="0"/>
              </a:rPr>
              <a:t> = Change directory</a:t>
            </a:r>
            <a:endParaRPr lang="ru-RU" sz="1200" dirty="0">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ls</a:t>
            </a:r>
            <a:r>
              <a:rPr lang="en-US" sz="1200" dirty="0">
                <a:latin typeface="Arial" panose="020B0604020202020204" pitchFamily="34" charset="0"/>
                <a:cs typeface="Arial" panose="020B0604020202020204" pitchFamily="34" charset="0"/>
              </a:rPr>
              <a:t> = List</a:t>
            </a:r>
            <a:endParaRPr lang="ru-RU" sz="1200" dirty="0">
              <a:latin typeface="Arial" panose="020B0604020202020204" pitchFamily="34" charset="0"/>
              <a:cs typeface="Arial" panose="020B0604020202020204" pitchFamily="34" charset="0"/>
            </a:endParaRPr>
          </a:p>
          <a:p>
            <a:pPr lvl="1" algn="l">
              <a:lnSpc>
                <a:spcPct val="150000"/>
              </a:lnSpc>
            </a:pPr>
            <a:r>
              <a:rPr lang="en-US" sz="1200" dirty="0">
                <a:latin typeface="Arial" panose="020B0604020202020204" pitchFamily="34" charset="0"/>
                <a:cs typeface="Arial" panose="020B0604020202020204" pitchFamily="34" charset="0"/>
              </a:rPr>
              <a:t>ls -g</a:t>
            </a:r>
          </a:p>
          <a:p>
            <a:pPr lvl="1" algn="l">
              <a:lnSpc>
                <a:spcPct val="150000"/>
              </a:lnSpc>
            </a:pPr>
            <a:r>
              <a:rPr lang="en-US" sz="1200" dirty="0">
                <a:latin typeface="Arial" panose="020B0604020202020204" pitchFamily="34" charset="0"/>
                <a:cs typeface="Arial" panose="020B0604020202020204" pitchFamily="34" charset="0"/>
              </a:rPr>
              <a:t>ls -a</a:t>
            </a:r>
          </a:p>
          <a:p>
            <a:pPr>
              <a:lnSpc>
                <a:spcPct val="150000"/>
              </a:lnSpc>
            </a:pPr>
            <a:r>
              <a:rPr lang="en-US" sz="1200" b="1" dirty="0">
                <a:latin typeface="Arial" panose="020B0604020202020204" pitchFamily="34" charset="0"/>
                <a:cs typeface="Arial" panose="020B0604020202020204" pitchFamily="34" charset="0"/>
              </a:rPr>
              <a:t>clear </a:t>
            </a:r>
            <a:r>
              <a:rPr lang="en-US" sz="1200" dirty="0">
                <a:latin typeface="Arial" panose="020B0604020202020204" pitchFamily="34" charset="0"/>
                <a:cs typeface="Arial" panose="020B0604020202020204" pitchFamily="34" charset="0"/>
              </a:rPr>
              <a:t>= clear screen</a:t>
            </a:r>
          </a:p>
          <a:p>
            <a:pPr>
              <a:lnSpc>
                <a:spcPct val="150000"/>
              </a:lnSpc>
            </a:pPr>
            <a:r>
              <a:rPr lang="en-US" sz="1200" b="1" dirty="0">
                <a:latin typeface="Arial" panose="020B0604020202020204" pitchFamily="34" charset="0"/>
                <a:cs typeface="Arial" panose="020B0604020202020204" pitchFamily="34" charset="0"/>
              </a:rPr>
              <a:t>man</a:t>
            </a:r>
            <a:r>
              <a:rPr lang="en-US" sz="1200" dirty="0">
                <a:latin typeface="Arial" panose="020B0604020202020204" pitchFamily="34" charset="0"/>
                <a:cs typeface="Arial" panose="020B0604020202020204" pitchFamily="34" charset="0"/>
              </a:rPr>
              <a:t> = Manual</a:t>
            </a:r>
          </a:p>
          <a:p>
            <a:pPr>
              <a:lnSpc>
                <a:spcPct val="150000"/>
              </a:lnSpc>
            </a:pPr>
            <a:endParaRPr lang="ru-RU" sz="1200" dirty="0">
              <a:latin typeface="Arial" panose="020B0604020202020204" pitchFamily="34" charset="0"/>
              <a:cs typeface="Arial" panose="020B0604020202020204" pitchFamily="34" charset="0"/>
            </a:endParaRPr>
          </a:p>
          <a:p>
            <a:pPr>
              <a:lnSpc>
                <a:spcPct val="150000"/>
              </a:lnSpc>
            </a:pPr>
            <a:endParaRPr lang="ru-RU" sz="1200" b="1" dirty="0">
              <a:latin typeface="Arial" panose="020B0604020202020204" pitchFamily="34" charset="0"/>
              <a:cs typeface="Arial" panose="020B0604020202020204" pitchFamily="34" charset="0"/>
            </a:endParaRPr>
          </a:p>
          <a:p>
            <a:pPr>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grpSp>
        <p:nvGrpSpPr>
          <p:cNvPr id="2" name="Group 1">
            <a:extLst>
              <a:ext uri="{FF2B5EF4-FFF2-40B4-BE49-F238E27FC236}">
                <a16:creationId xmlns:a16="http://schemas.microsoft.com/office/drawing/2014/main" id="{1E0DEF90-7D63-20E9-431C-A970DD3B1214}"/>
              </a:ext>
            </a:extLst>
          </p:cNvPr>
          <p:cNvGrpSpPr/>
          <p:nvPr/>
        </p:nvGrpSpPr>
        <p:grpSpPr>
          <a:xfrm>
            <a:off x="2625805" y="4697299"/>
            <a:ext cx="5398697" cy="1378277"/>
            <a:chOff x="3005691" y="2250259"/>
            <a:chExt cx="5398697" cy="1378277"/>
          </a:xfrm>
        </p:grpSpPr>
        <p:pic>
          <p:nvPicPr>
            <p:cNvPr id="5" name="Picture 4">
              <a:extLst>
                <a:ext uri="{FF2B5EF4-FFF2-40B4-BE49-F238E27FC236}">
                  <a16:creationId xmlns:a16="http://schemas.microsoft.com/office/drawing/2014/main" id="{861B3986-362E-7B87-8D25-F168B8E4D2B3}"/>
                </a:ext>
              </a:extLst>
            </p:cNvPr>
            <p:cNvPicPr>
              <a:picLocks noChangeAspect="1"/>
            </p:cNvPicPr>
            <p:nvPr/>
          </p:nvPicPr>
          <p:blipFill>
            <a:blip r:embed="rId6"/>
            <a:stretch>
              <a:fillRect/>
            </a:stretch>
          </p:blipFill>
          <p:spPr>
            <a:xfrm>
              <a:off x="3479963" y="2250259"/>
              <a:ext cx="4924425" cy="238125"/>
            </a:xfrm>
            <a:prstGeom prst="rect">
              <a:avLst/>
            </a:prstGeom>
          </p:spPr>
        </p:pic>
        <p:cxnSp>
          <p:nvCxnSpPr>
            <p:cNvPr id="7" name="Straight Arrow Connector 6">
              <a:extLst>
                <a:ext uri="{FF2B5EF4-FFF2-40B4-BE49-F238E27FC236}">
                  <a16:creationId xmlns:a16="http://schemas.microsoft.com/office/drawing/2014/main" id="{FDFE04D7-887F-B2D0-C2E3-7C0D537B51AD}"/>
                </a:ext>
              </a:extLst>
            </p:cNvPr>
            <p:cNvCxnSpPr/>
            <p:nvPr/>
          </p:nvCxnSpPr>
          <p:spPr>
            <a:xfrm>
              <a:off x="3623853" y="2599362"/>
              <a:ext cx="0" cy="5923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4FB1036-35DF-0C2B-6671-7EEBA2141725}"/>
                </a:ext>
              </a:extLst>
            </p:cNvPr>
            <p:cNvCxnSpPr/>
            <p:nvPr/>
          </p:nvCxnSpPr>
          <p:spPr>
            <a:xfrm flipH="1">
              <a:off x="4916684" y="2599362"/>
              <a:ext cx="1" cy="6178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085A41-E319-4272-7153-0763BD6928E9}"/>
                </a:ext>
              </a:extLst>
            </p:cNvPr>
            <p:cNvCxnSpPr/>
            <p:nvPr/>
          </p:nvCxnSpPr>
          <p:spPr>
            <a:xfrm flipH="1">
              <a:off x="6111719" y="2582270"/>
              <a:ext cx="200345" cy="68530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37DE4B-D70E-504C-9E83-6DCA0C7F4FF7}"/>
                </a:ext>
              </a:extLst>
            </p:cNvPr>
            <p:cNvCxnSpPr/>
            <p:nvPr/>
          </p:nvCxnSpPr>
          <p:spPr>
            <a:xfrm>
              <a:off x="7402151" y="2547547"/>
              <a:ext cx="0" cy="6066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DD28213-E23F-0677-74B3-D715082B84BF}"/>
                </a:ext>
              </a:extLst>
            </p:cNvPr>
            <p:cNvSpPr txBox="1"/>
            <p:nvPr/>
          </p:nvSpPr>
          <p:spPr>
            <a:xfrm>
              <a:off x="3005691" y="3229255"/>
              <a:ext cx="1297343" cy="369332"/>
            </a:xfrm>
            <a:prstGeom prst="rect">
              <a:avLst/>
            </a:prstGeom>
            <a:noFill/>
          </p:spPr>
          <p:txBody>
            <a:bodyPr wrap="none" rtlCol="0">
              <a:spAutoFit/>
            </a:bodyPr>
            <a:lstStyle/>
            <a:p>
              <a:r>
                <a:rPr lang="en-US" dirty="0"/>
                <a:t>Permissions</a:t>
              </a:r>
            </a:p>
          </p:txBody>
        </p:sp>
        <p:sp>
          <p:nvSpPr>
            <p:cNvPr id="14" name="TextBox 13">
              <a:extLst>
                <a:ext uri="{FF2B5EF4-FFF2-40B4-BE49-F238E27FC236}">
                  <a16:creationId xmlns:a16="http://schemas.microsoft.com/office/drawing/2014/main" id="{9D15563D-355F-66A7-3F90-746608DD321A}"/>
                </a:ext>
              </a:extLst>
            </p:cNvPr>
            <p:cNvSpPr txBox="1"/>
            <p:nvPr/>
          </p:nvSpPr>
          <p:spPr>
            <a:xfrm>
              <a:off x="4607945" y="3259204"/>
              <a:ext cx="617477" cy="369332"/>
            </a:xfrm>
            <a:prstGeom prst="rect">
              <a:avLst/>
            </a:prstGeom>
            <a:noFill/>
          </p:spPr>
          <p:txBody>
            <a:bodyPr wrap="none" rtlCol="0">
              <a:spAutoFit/>
            </a:bodyPr>
            <a:lstStyle/>
            <a:p>
              <a:r>
                <a:rPr lang="en-US" dirty="0"/>
                <a:t>User</a:t>
              </a:r>
            </a:p>
          </p:txBody>
        </p:sp>
        <p:sp>
          <p:nvSpPr>
            <p:cNvPr id="15" name="TextBox 14">
              <a:extLst>
                <a:ext uri="{FF2B5EF4-FFF2-40B4-BE49-F238E27FC236}">
                  <a16:creationId xmlns:a16="http://schemas.microsoft.com/office/drawing/2014/main" id="{CEDF9E5E-8968-054C-75B2-1D448E113E8C}"/>
                </a:ext>
              </a:extLst>
            </p:cNvPr>
            <p:cNvSpPr txBox="1"/>
            <p:nvPr/>
          </p:nvSpPr>
          <p:spPr>
            <a:xfrm>
              <a:off x="5835474" y="3250484"/>
              <a:ext cx="544957" cy="369332"/>
            </a:xfrm>
            <a:prstGeom prst="rect">
              <a:avLst/>
            </a:prstGeom>
            <a:noFill/>
          </p:spPr>
          <p:txBody>
            <a:bodyPr wrap="none" rtlCol="0">
              <a:spAutoFit/>
            </a:bodyPr>
            <a:lstStyle/>
            <a:p>
              <a:r>
                <a:rPr lang="en-US" dirty="0"/>
                <a:t>Size</a:t>
              </a:r>
            </a:p>
          </p:txBody>
        </p:sp>
        <p:sp>
          <p:nvSpPr>
            <p:cNvPr id="16" name="TextBox 15">
              <a:extLst>
                <a:ext uri="{FF2B5EF4-FFF2-40B4-BE49-F238E27FC236}">
                  <a16:creationId xmlns:a16="http://schemas.microsoft.com/office/drawing/2014/main" id="{FC974203-D881-400C-9516-7F705A80E4C8}"/>
                </a:ext>
              </a:extLst>
            </p:cNvPr>
            <p:cNvSpPr txBox="1"/>
            <p:nvPr/>
          </p:nvSpPr>
          <p:spPr>
            <a:xfrm>
              <a:off x="6804840" y="3139563"/>
              <a:ext cx="1280543" cy="369332"/>
            </a:xfrm>
            <a:prstGeom prst="rect">
              <a:avLst/>
            </a:prstGeom>
            <a:noFill/>
          </p:spPr>
          <p:txBody>
            <a:bodyPr wrap="none" rtlCol="0">
              <a:spAutoFit/>
            </a:bodyPr>
            <a:lstStyle/>
            <a:p>
              <a:r>
                <a:rPr lang="en-US" dirty="0"/>
                <a:t>Time stamp</a:t>
              </a:r>
            </a:p>
          </p:txBody>
        </p:sp>
      </p:grpSp>
      <p:pic>
        <p:nvPicPr>
          <p:cNvPr id="18" name="Picture 17">
            <a:extLst>
              <a:ext uri="{FF2B5EF4-FFF2-40B4-BE49-F238E27FC236}">
                <a16:creationId xmlns:a16="http://schemas.microsoft.com/office/drawing/2014/main" id="{1D11FBFF-68A7-92E6-0C5B-A690E1C8E046}"/>
              </a:ext>
            </a:extLst>
          </p:cNvPr>
          <p:cNvPicPr>
            <a:picLocks noChangeAspect="1"/>
          </p:cNvPicPr>
          <p:nvPr/>
        </p:nvPicPr>
        <p:blipFill>
          <a:blip r:embed="rId7"/>
          <a:stretch>
            <a:fillRect/>
          </a:stretch>
        </p:blipFill>
        <p:spPr>
          <a:xfrm>
            <a:off x="3299338" y="2190552"/>
            <a:ext cx="4704638" cy="1018919"/>
          </a:xfrm>
          <a:prstGeom prst="rect">
            <a:avLst/>
          </a:prstGeom>
        </p:spPr>
      </p:pic>
      <p:pic>
        <p:nvPicPr>
          <p:cNvPr id="19" name="Picture 18">
            <a:extLst>
              <a:ext uri="{FF2B5EF4-FFF2-40B4-BE49-F238E27FC236}">
                <a16:creationId xmlns:a16="http://schemas.microsoft.com/office/drawing/2014/main" id="{639B8710-B409-987F-077E-7E5A0828F21B}"/>
              </a:ext>
            </a:extLst>
          </p:cNvPr>
          <p:cNvPicPr>
            <a:picLocks noChangeAspect="1"/>
          </p:cNvPicPr>
          <p:nvPr/>
        </p:nvPicPr>
        <p:blipFill>
          <a:blip r:embed="rId8"/>
          <a:stretch>
            <a:fillRect/>
          </a:stretch>
        </p:blipFill>
        <p:spPr>
          <a:xfrm>
            <a:off x="679214" y="3297249"/>
            <a:ext cx="7345288" cy="1067077"/>
          </a:xfrm>
          <a:prstGeom prst="rect">
            <a:avLst/>
          </a:prstGeom>
        </p:spPr>
      </p:pic>
    </p:spTree>
    <p:extLst>
      <p:ext uri="{BB962C8B-B14F-4D97-AF65-F5344CB8AC3E}">
        <p14:creationId xmlns:p14="http://schemas.microsoft.com/office/powerpoint/2010/main" val="3141380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הסימן "</a:t>
            </a:r>
            <a:r>
              <a:rPr lang="ru-RU" sz="1200" dirty="0">
                <a:latin typeface="Arial" panose="020B0604020202020204" pitchFamily="34" charset="0"/>
                <a:cs typeface="Arial" panose="020B0604020202020204" pitchFamily="34" charset="0"/>
              </a:rPr>
              <a:t>&gt;</a:t>
            </a:r>
            <a:r>
              <a:rPr lang="he-IL" sz="1200" dirty="0">
                <a:latin typeface="Arial" panose="020B0604020202020204" pitchFamily="34" charset="0"/>
                <a:cs typeface="Arial" panose="020B0604020202020204" pitchFamily="34" charset="0"/>
              </a:rPr>
              <a:t>" מראה לנו את כיוון הפקודה. כלומר המידע עובר מהפקודה </a:t>
            </a:r>
            <a:r>
              <a:rPr lang="en-US" sz="1200" dirty="0">
                <a:latin typeface="Arial" panose="020B0604020202020204" pitchFamily="34" charset="0"/>
                <a:cs typeface="Arial" panose="020B0604020202020204" pitchFamily="34" charset="0"/>
              </a:rPr>
              <a:t>ls</a:t>
            </a:r>
            <a:r>
              <a:rPr lang="he-IL" sz="1200" dirty="0">
                <a:latin typeface="Arial" panose="020B0604020202020204" pitchFamily="34" charset="0"/>
                <a:cs typeface="Arial" panose="020B0604020202020204" pitchFamily="34" charset="0"/>
              </a:rPr>
              <a:t> לקובץ </a:t>
            </a:r>
            <a:r>
              <a:rPr lang="en-US" sz="1200" dirty="0">
                <a:latin typeface="Arial" panose="020B0604020202020204" pitchFamily="34" charset="0"/>
                <a:cs typeface="Arial" panose="020B0604020202020204" pitchFamily="34" charset="0"/>
              </a:rPr>
              <a:t>out.txt</a:t>
            </a: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409D6F6D-DAA4-18BB-20CC-772E5A790FAC}"/>
              </a:ext>
            </a:extLst>
          </p:cNvPr>
          <p:cNvPicPr>
            <a:picLocks noChangeAspect="1"/>
          </p:cNvPicPr>
          <p:nvPr/>
        </p:nvPicPr>
        <p:blipFill>
          <a:blip r:embed="rId6"/>
          <a:stretch>
            <a:fillRect/>
          </a:stretch>
        </p:blipFill>
        <p:spPr>
          <a:xfrm>
            <a:off x="905635" y="2285584"/>
            <a:ext cx="6999226" cy="3399814"/>
          </a:xfrm>
          <a:prstGeom prst="rect">
            <a:avLst/>
          </a:prstGeom>
        </p:spPr>
      </p:pic>
    </p:spTree>
    <p:extLst>
      <p:ext uri="{BB962C8B-B14F-4D97-AF65-F5344CB8AC3E}">
        <p14:creationId xmlns:p14="http://schemas.microsoft.com/office/powerpoint/2010/main" val="2498456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cat</a:t>
            </a:r>
            <a:r>
              <a:rPr lang="en-US" sz="1200" dirty="0">
                <a:latin typeface="Arial" panose="020B0604020202020204" pitchFamily="34" charset="0"/>
                <a:cs typeface="Arial" panose="020B0604020202020204" pitchFamily="34" charset="0"/>
              </a:rPr>
              <a:t> = concatenate</a:t>
            </a:r>
          </a:p>
          <a:p>
            <a:pPr algn="r" rtl="1">
              <a:lnSpc>
                <a:spcPct val="150000"/>
              </a:lnSpc>
            </a:pPr>
            <a:r>
              <a:rPr lang="he-IL" sz="1200" dirty="0">
                <a:latin typeface="Arial" panose="020B0604020202020204" pitchFamily="34" charset="0"/>
                <a:cs typeface="Arial" panose="020B0604020202020204" pitchFamily="34" charset="0"/>
              </a:rPr>
              <a:t>לפקודת </a:t>
            </a:r>
            <a:r>
              <a:rPr lang="en-US" sz="1200" dirty="0">
                <a:latin typeface="Arial" panose="020B0604020202020204" pitchFamily="34" charset="0"/>
                <a:cs typeface="Arial" panose="020B0604020202020204" pitchFamily="34" charset="0"/>
              </a:rPr>
              <a:t>cat</a:t>
            </a:r>
            <a:r>
              <a:rPr lang="he-IL" sz="1200" dirty="0">
                <a:latin typeface="Arial" panose="020B0604020202020204" pitchFamily="34" charset="0"/>
                <a:cs typeface="Arial" panose="020B0604020202020204" pitchFamily="34" charset="0"/>
              </a:rPr>
              <a:t> יש שלוש פונקציות עיקריות בלינוקס:</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הצגת התוכן של קובץ טקסט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שילוב קבצי טקסט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יצירת קובץ טקסט</a:t>
            </a:r>
            <a:endParaRPr lang="en-US" sz="1200" dirty="0">
              <a:latin typeface="Arial" panose="020B0604020202020204" pitchFamily="34" charset="0"/>
              <a:cs typeface="Arial" panose="020B0604020202020204" pitchFamily="34" charset="0"/>
            </a:endParaRPr>
          </a:p>
          <a:p>
            <a:pPr>
              <a:lnSpc>
                <a:spcPct val="150000"/>
              </a:lnSpc>
            </a:pPr>
            <a:endParaRPr lang="ru-RU" sz="1200" dirty="0">
              <a:latin typeface="Arial" panose="020B0604020202020204" pitchFamily="34" charset="0"/>
              <a:cs typeface="Arial" panose="020B0604020202020204" pitchFamily="34" charset="0"/>
            </a:endParaRPr>
          </a:p>
          <a:p>
            <a:pPr>
              <a:lnSpc>
                <a:spcPct val="150000"/>
              </a:lnSpc>
            </a:pPr>
            <a:endParaRPr lang="ru-RU" sz="1200" b="1" dirty="0">
              <a:latin typeface="Arial" panose="020B0604020202020204" pitchFamily="34" charset="0"/>
              <a:cs typeface="Arial" panose="020B0604020202020204" pitchFamily="34" charset="0"/>
            </a:endParaRPr>
          </a:p>
          <a:p>
            <a:pPr>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21D56E14-3503-54CC-BA63-98E47DF77735}"/>
              </a:ext>
            </a:extLst>
          </p:cNvPr>
          <p:cNvPicPr>
            <a:picLocks noChangeAspect="1"/>
          </p:cNvPicPr>
          <p:nvPr/>
        </p:nvPicPr>
        <p:blipFill>
          <a:blip r:embed="rId6"/>
          <a:stretch>
            <a:fillRect/>
          </a:stretch>
        </p:blipFill>
        <p:spPr>
          <a:xfrm>
            <a:off x="556678" y="2547023"/>
            <a:ext cx="7459277" cy="1081484"/>
          </a:xfrm>
          <a:prstGeom prst="rect">
            <a:avLst/>
          </a:prstGeom>
        </p:spPr>
      </p:pic>
      <p:pic>
        <p:nvPicPr>
          <p:cNvPr id="20" name="Picture 19">
            <a:extLst>
              <a:ext uri="{FF2B5EF4-FFF2-40B4-BE49-F238E27FC236}">
                <a16:creationId xmlns:a16="http://schemas.microsoft.com/office/drawing/2014/main" id="{70942DF6-8F5D-63BF-9494-F170726B9BA7}"/>
              </a:ext>
            </a:extLst>
          </p:cNvPr>
          <p:cNvPicPr>
            <a:picLocks noChangeAspect="1"/>
          </p:cNvPicPr>
          <p:nvPr/>
        </p:nvPicPr>
        <p:blipFill>
          <a:blip r:embed="rId7"/>
          <a:stretch>
            <a:fillRect/>
          </a:stretch>
        </p:blipFill>
        <p:spPr>
          <a:xfrm>
            <a:off x="556678" y="4180972"/>
            <a:ext cx="7459277" cy="1772930"/>
          </a:xfrm>
          <a:prstGeom prst="rect">
            <a:avLst/>
          </a:prstGeom>
        </p:spPr>
      </p:pic>
      <p:sp>
        <p:nvSpPr>
          <p:cNvPr id="21" name="TextBox 20">
            <a:extLst>
              <a:ext uri="{FF2B5EF4-FFF2-40B4-BE49-F238E27FC236}">
                <a16:creationId xmlns:a16="http://schemas.microsoft.com/office/drawing/2014/main" id="{33D4DED1-EEF9-8EAC-7866-63C3A5D8A75C}"/>
              </a:ext>
            </a:extLst>
          </p:cNvPr>
          <p:cNvSpPr txBox="1"/>
          <p:nvPr/>
        </p:nvSpPr>
        <p:spPr>
          <a:xfrm>
            <a:off x="1237604" y="3642900"/>
            <a:ext cx="6097424" cy="369332"/>
          </a:xfrm>
          <a:prstGeom prst="rect">
            <a:avLst/>
          </a:prstGeom>
          <a:noFill/>
        </p:spPr>
        <p:txBody>
          <a:bodyPr wrap="square">
            <a:spAutoFit/>
          </a:bodyPr>
          <a:lstStyle/>
          <a:p>
            <a:pPr algn="r" rtl="1"/>
            <a:r>
              <a:rPr lang="he-IL" dirty="0"/>
              <a:t>לעצירת פקודה </a:t>
            </a:r>
            <a:r>
              <a:rPr lang="en-US" dirty="0"/>
              <a:t>cat </a:t>
            </a:r>
            <a:r>
              <a:rPr lang="he-IL" dirty="0"/>
              <a:t> יש ללחוץ </a:t>
            </a:r>
            <a:r>
              <a:rPr lang="en-US" b="1" dirty="0"/>
              <a:t>ctrl+d</a:t>
            </a:r>
            <a:r>
              <a:rPr lang="en-US" dirty="0"/>
              <a:t> </a:t>
            </a:r>
            <a:r>
              <a:rPr lang="he-IL" dirty="0"/>
              <a:t> או </a:t>
            </a:r>
            <a:r>
              <a:rPr lang="en-US" dirty="0"/>
              <a:t> </a:t>
            </a:r>
            <a:r>
              <a:rPr lang="en-US" b="1" dirty="0"/>
              <a:t>ctrl+c</a:t>
            </a:r>
            <a:endParaRPr lang="he-IL" b="1" dirty="0"/>
          </a:p>
        </p:txBody>
      </p:sp>
      <p:pic>
        <p:nvPicPr>
          <p:cNvPr id="22" name="Picture 21">
            <a:extLst>
              <a:ext uri="{FF2B5EF4-FFF2-40B4-BE49-F238E27FC236}">
                <a16:creationId xmlns:a16="http://schemas.microsoft.com/office/drawing/2014/main" id="{CE7B1F2F-1168-64D1-38F6-2A951F376A4B}"/>
              </a:ext>
            </a:extLst>
          </p:cNvPr>
          <p:cNvPicPr>
            <a:picLocks noChangeAspect="1"/>
          </p:cNvPicPr>
          <p:nvPr/>
        </p:nvPicPr>
        <p:blipFill>
          <a:blip r:embed="rId8"/>
          <a:stretch>
            <a:fillRect/>
          </a:stretch>
        </p:blipFill>
        <p:spPr>
          <a:xfrm>
            <a:off x="8124329" y="4154656"/>
            <a:ext cx="3842447" cy="2363699"/>
          </a:xfrm>
          <a:prstGeom prst="rect">
            <a:avLst/>
          </a:prstGeom>
        </p:spPr>
      </p:pic>
    </p:spTree>
    <p:extLst>
      <p:ext uri="{BB962C8B-B14F-4D97-AF65-F5344CB8AC3E}">
        <p14:creationId xmlns:p14="http://schemas.microsoft.com/office/powerpoint/2010/main" val="2272244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cat</a:t>
            </a:r>
            <a:r>
              <a:rPr lang="en-US" sz="1200" dirty="0">
                <a:latin typeface="Arial" panose="020B0604020202020204" pitchFamily="34" charset="0"/>
                <a:cs typeface="Arial" panose="020B0604020202020204" pitchFamily="34" charset="0"/>
              </a:rPr>
              <a:t> = concatenate</a:t>
            </a:r>
            <a:endParaRPr lang="ru-RU" sz="1200" dirty="0">
              <a:latin typeface="Arial" panose="020B0604020202020204" pitchFamily="34" charset="0"/>
              <a:cs typeface="Arial" panose="020B0604020202020204" pitchFamily="34" charset="0"/>
            </a:endParaRPr>
          </a:p>
          <a:p>
            <a:pPr>
              <a:lnSpc>
                <a:spcPct val="150000"/>
              </a:lnSpc>
            </a:pPr>
            <a:endParaRPr lang="ru-RU" sz="1200" b="1" dirty="0">
              <a:latin typeface="Arial" panose="020B0604020202020204" pitchFamily="34" charset="0"/>
              <a:cs typeface="Arial" panose="020B0604020202020204" pitchFamily="34" charset="0"/>
            </a:endParaRPr>
          </a:p>
          <a:p>
            <a:pPr>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1">
            <a:extLst>
              <a:ext uri="{FF2B5EF4-FFF2-40B4-BE49-F238E27FC236}">
                <a16:creationId xmlns:a16="http://schemas.microsoft.com/office/drawing/2014/main" id="{A07FA615-70F9-582B-C4D5-3F4CBF04365F}"/>
              </a:ext>
            </a:extLst>
          </p:cNvPr>
          <p:cNvPicPr>
            <a:picLocks noChangeAspect="1"/>
          </p:cNvPicPr>
          <p:nvPr/>
        </p:nvPicPr>
        <p:blipFill>
          <a:blip r:embed="rId6"/>
          <a:stretch>
            <a:fillRect/>
          </a:stretch>
        </p:blipFill>
        <p:spPr>
          <a:xfrm>
            <a:off x="1616224" y="3605525"/>
            <a:ext cx="9677400" cy="1885950"/>
          </a:xfrm>
          <a:prstGeom prst="rect">
            <a:avLst/>
          </a:prstGeom>
        </p:spPr>
      </p:pic>
      <p:cxnSp>
        <p:nvCxnSpPr>
          <p:cNvPr id="5" name="Connector: Elbow 4">
            <a:extLst>
              <a:ext uri="{FF2B5EF4-FFF2-40B4-BE49-F238E27FC236}">
                <a16:creationId xmlns:a16="http://schemas.microsoft.com/office/drawing/2014/main" id="{7845F86A-6FEF-8850-04A4-2D4EB70C1878}"/>
              </a:ext>
            </a:extLst>
          </p:cNvPr>
          <p:cNvCxnSpPr>
            <a:cxnSpLocks/>
            <a:stCxn id="7" idx="2"/>
            <a:endCxn id="2" idx="0"/>
          </p:cNvCxnSpPr>
          <p:nvPr/>
        </p:nvCxnSpPr>
        <p:spPr>
          <a:xfrm rot="16200000" flipH="1">
            <a:off x="4609366" y="1759966"/>
            <a:ext cx="529173" cy="31619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B9EE8BD-BED6-529D-6B46-6AE143C9E716}"/>
              </a:ext>
            </a:extLst>
          </p:cNvPr>
          <p:cNvPicPr>
            <a:picLocks noChangeAspect="1"/>
          </p:cNvPicPr>
          <p:nvPr/>
        </p:nvPicPr>
        <p:blipFill>
          <a:blip r:embed="rId7"/>
          <a:stretch>
            <a:fillRect/>
          </a:stretch>
        </p:blipFill>
        <p:spPr>
          <a:xfrm>
            <a:off x="1226055" y="2704877"/>
            <a:ext cx="4133850" cy="371475"/>
          </a:xfrm>
          <a:prstGeom prst="rect">
            <a:avLst/>
          </a:prstGeom>
        </p:spPr>
      </p:pic>
    </p:spTree>
    <p:extLst>
      <p:ext uri="{BB962C8B-B14F-4D97-AF65-F5344CB8AC3E}">
        <p14:creationId xmlns:p14="http://schemas.microsoft.com/office/powerpoint/2010/main" val="133920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mkdir </a:t>
            </a:r>
            <a:r>
              <a:rPr lang="en-US" sz="1200" dirty="0">
                <a:latin typeface="Arial" panose="020B0604020202020204" pitchFamily="34" charset="0"/>
                <a:cs typeface="Arial" panose="020B0604020202020204" pitchFamily="34" charset="0"/>
              </a:rPr>
              <a:t>= make directory</a:t>
            </a:r>
            <a:endParaRPr lang="ru-RU" sz="1200" dirty="0">
              <a:latin typeface="Arial" panose="020B0604020202020204" pitchFamily="34" charset="0"/>
              <a:cs typeface="Arial" panose="020B0604020202020204" pitchFamily="34" charset="0"/>
            </a:endParaRPr>
          </a:p>
          <a:p>
            <a:pPr>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B873378D-98E9-A7E2-F470-3A5B249519D6}"/>
              </a:ext>
            </a:extLst>
          </p:cNvPr>
          <p:cNvPicPr>
            <a:picLocks noChangeAspect="1"/>
          </p:cNvPicPr>
          <p:nvPr/>
        </p:nvPicPr>
        <p:blipFill>
          <a:blip r:embed="rId6"/>
          <a:stretch>
            <a:fillRect/>
          </a:stretch>
        </p:blipFill>
        <p:spPr>
          <a:xfrm>
            <a:off x="556678" y="2244059"/>
            <a:ext cx="7504653" cy="2720296"/>
          </a:xfrm>
          <a:prstGeom prst="rect">
            <a:avLst/>
          </a:prstGeom>
        </p:spPr>
      </p:pic>
      <p:pic>
        <p:nvPicPr>
          <p:cNvPr id="8" name="Picture 7">
            <a:extLst>
              <a:ext uri="{FF2B5EF4-FFF2-40B4-BE49-F238E27FC236}">
                <a16:creationId xmlns:a16="http://schemas.microsoft.com/office/drawing/2014/main" id="{A7B58647-051A-4787-CB6D-70E6D23F2605}"/>
              </a:ext>
            </a:extLst>
          </p:cNvPr>
          <p:cNvPicPr>
            <a:picLocks noChangeAspect="1"/>
          </p:cNvPicPr>
          <p:nvPr/>
        </p:nvPicPr>
        <p:blipFill>
          <a:blip r:embed="rId7"/>
          <a:stretch>
            <a:fillRect/>
          </a:stretch>
        </p:blipFill>
        <p:spPr>
          <a:xfrm>
            <a:off x="1742016" y="5512848"/>
            <a:ext cx="5133975" cy="180975"/>
          </a:xfrm>
          <a:prstGeom prst="rect">
            <a:avLst/>
          </a:prstGeom>
        </p:spPr>
      </p:pic>
      <p:cxnSp>
        <p:nvCxnSpPr>
          <p:cNvPr id="10" name="Connector: Elbow 9">
            <a:extLst>
              <a:ext uri="{FF2B5EF4-FFF2-40B4-BE49-F238E27FC236}">
                <a16:creationId xmlns:a16="http://schemas.microsoft.com/office/drawing/2014/main" id="{B68B96DA-6D1B-6A34-1FCE-2EA97122F630}"/>
              </a:ext>
            </a:extLst>
          </p:cNvPr>
          <p:cNvCxnSpPr>
            <a:cxnSpLocks/>
            <a:stCxn id="4" idx="2"/>
            <a:endCxn id="8" idx="0"/>
          </p:cNvCxnSpPr>
          <p:nvPr/>
        </p:nvCxnSpPr>
        <p:spPr>
          <a:xfrm rot="5400000">
            <a:off x="4034759" y="5238601"/>
            <a:ext cx="54849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30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זה לינוקס?</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לינוקס היא מערכת הפעלה “חופשית” בעלת קוד פתוח, שנוצרה במקורה על ידי לינוס טורבלדס, בשנת 1991. לינוס, שהיה אז סטודנט פיני ממוצע, שיחק עם מכונה המריצה סוג של יוניקס. לינוס החליט לשכתב את קוד המקור, ולכתוב ליבה משלו של מערכת שתהיה דמויי יוניקס.</a:t>
            </a:r>
          </a:p>
          <a:p>
            <a:pPr algn="r" rtl="1">
              <a:lnSpc>
                <a:spcPct val="150000"/>
              </a:lnSpc>
            </a:pPr>
            <a:r>
              <a:rPr lang="he-IL" sz="1200" dirty="0">
                <a:latin typeface="Arial" panose="020B0604020202020204" pitchFamily="34" charset="0"/>
                <a:cs typeface="Arial" panose="020B0604020202020204" pitchFamily="34" charset="0"/>
              </a:rPr>
              <a:t>הוא יצר את הליבה, ושיחרר אותה לעולם דרך האינטרנט, כשהוא פרסם את הליבה, הוא לא חשב על כך שהמערכת תהפוך למה שהיא הפכה, הוא ראה את זה כהובי ותו לא.</a:t>
            </a:r>
          </a:p>
          <a:p>
            <a:pPr algn="r" rtl="1">
              <a:lnSpc>
                <a:spcPct val="150000"/>
              </a:lnSpc>
            </a:pPr>
            <a:r>
              <a:rPr lang="he-IL" sz="1200" dirty="0">
                <a:latin typeface="Arial" panose="020B0604020202020204" pitchFamily="34" charset="0"/>
                <a:cs typeface="Arial" panose="020B0604020202020204" pitchFamily="34" charset="0"/>
              </a:rPr>
              <a:t>כיום המערכת היא מערכת שלמה ומלאה, שיכולה לעשות כל מה שמערכת הפעלה אחרת מסוגלת לעשות, ובצורה יעילה, זולה ומעל לכל, וכמובן כשהמערכת ממלאת את העיקרון של “תוכנה חופשית” רוב מערכות ההפעלה היום מופצות במצב "סגור": אפשר להשתמש בהן אך לא ניתן לשפרן או לשנותן. לינוקס, לעומת זאת, מופצת עם קוד מקור פתוח: נגיש לכולם עם רישיון לשנות אותו. מהבחינה הזאת, מדובר במערכת הפעלה חופשית לחלוטין. כל זאת תחת סייג חשוב אחד: אסור לשנות את לינוקס ולמכור אותה כמוצר סגור בלי לחשוף את קוד המקור.</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011235"/>
            <a:ext cx="1875004"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61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Rmdir </a:t>
            </a:r>
            <a:r>
              <a:rPr lang="en-US" sz="1200" dirty="0">
                <a:latin typeface="Arial" panose="020B0604020202020204" pitchFamily="34" charset="0"/>
                <a:cs typeface="Arial" panose="020B0604020202020204" pitchFamily="34" charset="0"/>
              </a:rPr>
              <a:t>= remove a directory</a:t>
            </a:r>
          </a:p>
          <a:p>
            <a:pPr>
              <a:lnSpc>
                <a:spcPct val="150000"/>
              </a:lnSpc>
            </a:pPr>
            <a:r>
              <a:rPr lang="en-US" sz="1200" b="1"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 remove all</a:t>
            </a:r>
          </a:p>
          <a:p>
            <a:pPr>
              <a:lnSpc>
                <a:spcPct val="150000"/>
              </a:lnSpc>
            </a:pPr>
            <a:r>
              <a:rPr lang="en-US" sz="1200" b="1" dirty="0">
                <a:latin typeface="Arial" panose="020B0604020202020204" pitchFamily="34" charset="0"/>
                <a:cs typeface="Arial" panose="020B0604020202020204" pitchFamily="34" charset="0"/>
              </a:rPr>
              <a:t>Rm </a:t>
            </a:r>
            <a:r>
              <a:rPr lang="en-US" sz="1200" dirty="0">
                <a:latin typeface="Arial" panose="020B0604020202020204" pitchFamily="34" charset="0"/>
                <a:cs typeface="Arial" panose="020B0604020202020204" pitchFamily="34" charset="0"/>
              </a:rPr>
              <a:t>= remove</a:t>
            </a:r>
          </a:p>
          <a:p>
            <a:pPr marL="171450" indent="-171450">
              <a:lnSpc>
                <a:spcPct val="150000"/>
              </a:lnSpc>
              <a:buFont typeface="Arial" panose="020B0604020202020204" pitchFamily="34" charset="0"/>
              <a:buChar char="•"/>
            </a:pPr>
            <a:endParaRPr lang="ru-RU" sz="1200" dirty="0">
              <a:latin typeface="Arial" panose="020B0604020202020204" pitchFamily="34" charset="0"/>
              <a:cs typeface="Arial" panose="020B0604020202020204" pitchFamily="34" charset="0"/>
            </a:endParaRPr>
          </a:p>
          <a:p>
            <a:pPr>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B873378D-98E9-A7E2-F470-3A5B249519D6}"/>
              </a:ext>
            </a:extLst>
          </p:cNvPr>
          <p:cNvPicPr>
            <a:picLocks noChangeAspect="1"/>
          </p:cNvPicPr>
          <p:nvPr/>
        </p:nvPicPr>
        <p:blipFill>
          <a:blip r:embed="rId6"/>
          <a:srcRect/>
          <a:stretch/>
        </p:blipFill>
        <p:spPr>
          <a:xfrm>
            <a:off x="556678" y="3220879"/>
            <a:ext cx="7504653" cy="766655"/>
          </a:xfrm>
          <a:prstGeom prst="rect">
            <a:avLst/>
          </a:prstGeom>
        </p:spPr>
      </p:pic>
      <p:pic>
        <p:nvPicPr>
          <p:cNvPr id="8" name="Picture 7">
            <a:extLst>
              <a:ext uri="{FF2B5EF4-FFF2-40B4-BE49-F238E27FC236}">
                <a16:creationId xmlns:a16="http://schemas.microsoft.com/office/drawing/2014/main" id="{A7B58647-051A-4787-CB6D-70E6D23F2605}"/>
              </a:ext>
            </a:extLst>
          </p:cNvPr>
          <p:cNvPicPr>
            <a:picLocks noChangeAspect="1"/>
          </p:cNvPicPr>
          <p:nvPr/>
        </p:nvPicPr>
        <p:blipFill>
          <a:blip r:embed="rId7"/>
          <a:srcRect/>
          <a:stretch/>
        </p:blipFill>
        <p:spPr>
          <a:xfrm>
            <a:off x="2247361" y="4811700"/>
            <a:ext cx="4123286" cy="180975"/>
          </a:xfrm>
          <a:prstGeom prst="rect">
            <a:avLst/>
          </a:prstGeom>
        </p:spPr>
      </p:pic>
      <p:cxnSp>
        <p:nvCxnSpPr>
          <p:cNvPr id="2" name="Connector: Elbow 1">
            <a:extLst>
              <a:ext uri="{FF2B5EF4-FFF2-40B4-BE49-F238E27FC236}">
                <a16:creationId xmlns:a16="http://schemas.microsoft.com/office/drawing/2014/main" id="{A8AFE1F6-BE62-9AAC-F8A3-C38A17E8BFC6}"/>
              </a:ext>
            </a:extLst>
          </p:cNvPr>
          <p:cNvCxnSpPr>
            <a:cxnSpLocks/>
            <a:stCxn id="4" idx="2"/>
            <a:endCxn id="8" idx="0"/>
          </p:cNvCxnSpPr>
          <p:nvPr/>
        </p:nvCxnSpPr>
        <p:spPr>
          <a:xfrm rot="5400000">
            <a:off x="3896922" y="4399617"/>
            <a:ext cx="824166"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942636C-732E-7B28-335A-F4518CB7DC20}"/>
              </a:ext>
            </a:extLst>
          </p:cNvPr>
          <p:cNvPicPr>
            <a:picLocks noChangeAspect="1"/>
          </p:cNvPicPr>
          <p:nvPr/>
        </p:nvPicPr>
        <p:blipFill>
          <a:blip r:embed="rId8"/>
          <a:srcRect/>
          <a:stretch/>
        </p:blipFill>
        <p:spPr>
          <a:xfrm>
            <a:off x="7882996" y="4607283"/>
            <a:ext cx="4040959" cy="408835"/>
          </a:xfrm>
          <a:prstGeom prst="rect">
            <a:avLst/>
          </a:prstGeom>
        </p:spPr>
      </p:pic>
    </p:spTree>
    <p:extLst>
      <p:ext uri="{BB962C8B-B14F-4D97-AF65-F5344CB8AC3E}">
        <p14:creationId xmlns:p14="http://schemas.microsoft.com/office/powerpoint/2010/main" val="1172341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cp </a:t>
            </a:r>
            <a:r>
              <a:rPr lang="en-US" sz="1400" dirty="0"/>
              <a:t>=copy</a:t>
            </a:r>
            <a:endParaRPr lang="ru-RU" sz="1200" dirty="0">
              <a:latin typeface="Arial" panose="020B0604020202020204" pitchFamily="34" charset="0"/>
              <a:cs typeface="Arial" panose="020B0604020202020204" pitchFamily="34" charset="0"/>
            </a:endParaRPr>
          </a:p>
          <a:p>
            <a:pPr rtl="1">
              <a:lnSpc>
                <a:spcPct val="150000"/>
              </a:lnSpc>
            </a:pP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1">
            <a:extLst>
              <a:ext uri="{FF2B5EF4-FFF2-40B4-BE49-F238E27FC236}">
                <a16:creationId xmlns:a16="http://schemas.microsoft.com/office/drawing/2014/main" id="{F3C77321-E9D4-8015-E11F-F5D78FA09863}"/>
              </a:ext>
            </a:extLst>
          </p:cNvPr>
          <p:cNvPicPr>
            <a:picLocks noChangeAspect="1"/>
          </p:cNvPicPr>
          <p:nvPr/>
        </p:nvPicPr>
        <p:blipFill>
          <a:blip r:embed="rId6"/>
          <a:stretch>
            <a:fillRect/>
          </a:stretch>
        </p:blipFill>
        <p:spPr>
          <a:xfrm>
            <a:off x="2209589" y="2967257"/>
            <a:ext cx="7772821" cy="2174216"/>
          </a:xfrm>
          <a:prstGeom prst="rect">
            <a:avLst/>
          </a:prstGeom>
        </p:spPr>
      </p:pic>
      <p:pic>
        <p:nvPicPr>
          <p:cNvPr id="5" name="Picture 4">
            <a:extLst>
              <a:ext uri="{FF2B5EF4-FFF2-40B4-BE49-F238E27FC236}">
                <a16:creationId xmlns:a16="http://schemas.microsoft.com/office/drawing/2014/main" id="{46843DEB-5D53-3455-0422-3E11E5D29D3C}"/>
              </a:ext>
            </a:extLst>
          </p:cNvPr>
          <p:cNvPicPr>
            <a:picLocks noChangeAspect="1"/>
          </p:cNvPicPr>
          <p:nvPr/>
        </p:nvPicPr>
        <p:blipFill>
          <a:blip r:embed="rId7"/>
          <a:stretch>
            <a:fillRect/>
          </a:stretch>
        </p:blipFill>
        <p:spPr>
          <a:xfrm>
            <a:off x="3133724" y="5454085"/>
            <a:ext cx="5924550" cy="600075"/>
          </a:xfrm>
          <a:prstGeom prst="rect">
            <a:avLst/>
          </a:prstGeom>
        </p:spPr>
      </p:pic>
    </p:spTree>
    <p:extLst>
      <p:ext uri="{BB962C8B-B14F-4D97-AF65-F5344CB8AC3E}">
        <p14:creationId xmlns:p14="http://schemas.microsoft.com/office/powerpoint/2010/main" val="2419314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mv </a:t>
            </a:r>
            <a:r>
              <a:rPr lang="en-US" sz="1200" dirty="0">
                <a:latin typeface="Arial" panose="020B0604020202020204" pitchFamily="34" charset="0"/>
                <a:cs typeface="Arial" panose="020B0604020202020204" pitchFamily="34" charset="0"/>
              </a:rPr>
              <a:t>= move</a:t>
            </a:r>
            <a:endParaRPr lang="ru-RU" sz="1200" dirty="0">
              <a:latin typeface="Arial" panose="020B0604020202020204" pitchFamily="34" charset="0"/>
              <a:cs typeface="Arial" panose="020B0604020202020204" pitchFamily="34" charset="0"/>
            </a:endParaRPr>
          </a:p>
          <a:p>
            <a:pPr rtl="1">
              <a:lnSpc>
                <a:spcPct val="150000"/>
              </a:lnSpc>
            </a:pPr>
            <a:endParaRPr lang="en-US" sz="1200" dirty="0">
              <a:latin typeface="Arial" panose="020B0604020202020204" pitchFamily="34" charset="0"/>
              <a:cs typeface="Arial" panose="020B0604020202020204" pitchFamily="34" charset="0"/>
            </a:endParaRP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4B735327-72F6-E4EA-E1D0-A7212EB678FA}"/>
              </a:ext>
            </a:extLst>
          </p:cNvPr>
          <p:cNvPicPr>
            <a:picLocks noChangeAspect="1"/>
          </p:cNvPicPr>
          <p:nvPr/>
        </p:nvPicPr>
        <p:blipFill>
          <a:blip r:embed="rId6"/>
          <a:stretch>
            <a:fillRect/>
          </a:stretch>
        </p:blipFill>
        <p:spPr>
          <a:xfrm>
            <a:off x="3614737" y="3167775"/>
            <a:ext cx="4962525" cy="400050"/>
          </a:xfrm>
          <a:prstGeom prst="rect">
            <a:avLst/>
          </a:prstGeom>
        </p:spPr>
      </p:pic>
      <p:pic>
        <p:nvPicPr>
          <p:cNvPr id="7" name="Picture 6">
            <a:extLst>
              <a:ext uri="{FF2B5EF4-FFF2-40B4-BE49-F238E27FC236}">
                <a16:creationId xmlns:a16="http://schemas.microsoft.com/office/drawing/2014/main" id="{1B4D7BA4-5E52-FBAC-AC1E-5B2C4F17E305}"/>
              </a:ext>
            </a:extLst>
          </p:cNvPr>
          <p:cNvPicPr>
            <a:picLocks noChangeAspect="1"/>
          </p:cNvPicPr>
          <p:nvPr/>
        </p:nvPicPr>
        <p:blipFill>
          <a:blip r:embed="rId7"/>
          <a:stretch>
            <a:fillRect/>
          </a:stretch>
        </p:blipFill>
        <p:spPr>
          <a:xfrm>
            <a:off x="3205161" y="3981228"/>
            <a:ext cx="5781675" cy="2305050"/>
          </a:xfrm>
          <a:prstGeom prst="rect">
            <a:avLst/>
          </a:prstGeom>
        </p:spPr>
      </p:pic>
    </p:spTree>
    <p:extLst>
      <p:ext uri="{BB962C8B-B14F-4D97-AF65-F5344CB8AC3E}">
        <p14:creationId xmlns:p14="http://schemas.microsoft.com/office/powerpoint/2010/main" val="381661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8329413" y="1889760"/>
            <a:ext cx="343228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פקודות </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touch </a:t>
            </a:r>
            <a:r>
              <a:rPr lang="en-US" sz="1200" dirty="0">
                <a:latin typeface="Arial" panose="020B0604020202020204" pitchFamily="34" charset="0"/>
                <a:cs typeface="Arial" panose="020B0604020202020204" pitchFamily="34" charset="0"/>
              </a:rPr>
              <a:t>command</a:t>
            </a:r>
          </a:p>
          <a:p>
            <a:pPr rtl="1">
              <a:lnSpc>
                <a:spcPct val="150000"/>
              </a:lnSpc>
            </a:pP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1">
            <a:extLst>
              <a:ext uri="{FF2B5EF4-FFF2-40B4-BE49-F238E27FC236}">
                <a16:creationId xmlns:a16="http://schemas.microsoft.com/office/drawing/2014/main" id="{1E173A76-063C-8050-0944-F8E284B0D195}"/>
              </a:ext>
            </a:extLst>
          </p:cNvPr>
          <p:cNvPicPr>
            <a:picLocks noChangeAspect="1"/>
          </p:cNvPicPr>
          <p:nvPr/>
        </p:nvPicPr>
        <p:blipFill>
          <a:blip r:embed="rId6"/>
          <a:stretch>
            <a:fillRect/>
          </a:stretch>
        </p:blipFill>
        <p:spPr>
          <a:xfrm>
            <a:off x="2325999" y="3032599"/>
            <a:ext cx="7502316" cy="3052006"/>
          </a:xfrm>
          <a:prstGeom prst="rect">
            <a:avLst/>
          </a:prstGeom>
        </p:spPr>
      </p:pic>
    </p:spTree>
    <p:extLst>
      <p:ext uri="{BB962C8B-B14F-4D97-AF65-F5344CB8AC3E}">
        <p14:creationId xmlns:p14="http://schemas.microsoft.com/office/powerpoint/2010/main" val="3934121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a:latin typeface="Arial" panose="020B0604020202020204" pitchFamily="34" charset="0"/>
                <a:cs typeface="Arial" panose="020B0604020202020204" pitchFamily="34" charset="0"/>
              </a:rPr>
              <a:t>Linux</a:t>
            </a:r>
            <a:endParaRPr lang="he-IL"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תרגיל כיתה</a:t>
            </a:r>
          </a:p>
          <a:p>
            <a:pPr indent="-342900"/>
            <a:r>
              <a:rPr lang="en-US" dirty="0">
                <a:latin typeface="Arial" panose="020B0604020202020204" pitchFamily="34" charset="0"/>
                <a:cs typeface="Arial" panose="020B0604020202020204" pitchFamily="34" charset="0"/>
              </a:rPr>
              <a:t>Some extra commands</a:t>
            </a:r>
          </a:p>
          <a:p>
            <a:pPr indent="-342900"/>
            <a:r>
              <a:rPr lang="en-US" dirty="0">
                <a:latin typeface="Arial" panose="020B0604020202020204" pitchFamily="34" charset="0"/>
                <a:cs typeface="Arial" panose="020B0604020202020204" pitchFamily="34" charset="0"/>
              </a:rPr>
              <a:t>Try run:</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date</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calendar (calendar &gt; text.txt)</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cal 05 2021</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cal 2021</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cal 11 2022; cal </a:t>
            </a:r>
            <a:r>
              <a:rPr lang="en-US">
                <a:latin typeface="Arial" panose="020B0604020202020204" pitchFamily="34" charset="0"/>
                <a:cs typeface="Arial" panose="020B0604020202020204" pitchFamily="34" charset="0"/>
              </a:rPr>
              <a:t>12 2022</a:t>
            </a:r>
            <a:endParaRPr lang="en-US" dirty="0">
              <a:latin typeface="Arial" panose="020B0604020202020204" pitchFamily="34" charset="0"/>
              <a:cs typeface="Arial" panose="020B0604020202020204" pitchFamily="34" charset="0"/>
            </a:endParaRP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history</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whatis &lt;&lt;command&gt;&gt;</a:t>
            </a:r>
          </a:p>
          <a:p>
            <a:pPr indent="-342900">
              <a:buFont typeface="Arial" panose="020B0604020202020204" pitchFamily="34" charset="0"/>
              <a:buChar char="•"/>
            </a:pPr>
            <a:r>
              <a:rPr lang="en-US" dirty="0">
                <a:latin typeface="Arial" panose="020B0604020202020204" pitchFamily="34" charset="0"/>
                <a:cs typeface="Arial" panose="020B0604020202020204" pitchFamily="34" charset="0"/>
              </a:rPr>
              <a:t>locate</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זה לינוקס?</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אחד הדברים הייחודיים בלינוקס הוא הגמישות שלה. ניתן להריץ את לינוקס על מגוון פלטפורמות: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חופשית</a:t>
            </a:r>
            <a:r>
              <a:rPr lang="he-IL" sz="1200" dirty="0">
                <a:latin typeface="Arial" panose="020B0604020202020204" pitchFamily="34" charset="0"/>
                <a:cs typeface="Arial" panose="020B0604020202020204" pitchFamily="34" charset="0"/>
              </a:rPr>
              <a:t>: ניתן להוריד את לינוקס כולה, בחינם, מהאינטרנט. אין צורך לשלם דמי-הרשמה, העדכונים בחינם, קוד המקור זמין בחינם (למקרה שרוצים לשנות את המערכת).</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ניידת לכל פלטפורמת חומרה</a:t>
            </a:r>
            <a:r>
              <a:rPr lang="he-IL" sz="1200" dirty="0">
                <a:latin typeface="Arial" panose="020B0604020202020204" pitchFamily="34" charset="0"/>
                <a:cs typeface="Arial" panose="020B0604020202020204" pitchFamily="34" charset="0"/>
              </a:rPr>
              <a:t>: מוכר הרוצה למכור סוג חדש של מחשב ואינו יודע איזה מערכת הפעלה המחשב החדש יריץ, יכול לקחת את ליבה של לינוקס ולגרום שיעבוד על החומרה שלו. זאת, מאחר שתיעוד הקשור לפעולה זאת, זמין באופן חופשי.</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נוצרה בכדי לרוץ</a:t>
            </a:r>
            <a:r>
              <a:rPr lang="he-IL" sz="1200" dirty="0">
                <a:latin typeface="Arial" panose="020B0604020202020204" pitchFamily="34" charset="0"/>
                <a:cs typeface="Arial" panose="020B0604020202020204" pitchFamily="34" charset="0"/>
              </a:rPr>
              <a:t>: בדומה ליוניקס, מצפים ממערכת לינוקס שתרוץ ללא אתחול כל הזמן. זו הסיבה לכך שמשימות רבות מבוצעות בלילה או מתוכננות אוטומטית, ומאפשרות זמינות גבוהה במהלך היום, תוך שמירה על יציבות החומרה. נכס זה, מאפשר ללינוקס להתאים גם לסביבות בהן למשתמשים אין אפשרות לשלוט על המערכת יום וליל.</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011235"/>
            <a:ext cx="1875004"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547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זה לינוקס?</a:t>
            </a:r>
            <a:endParaRPr lang="ru-RU" sz="1800" b="1" dirty="0">
              <a:solidFill>
                <a:srgbClr val="92D050"/>
              </a:solidFill>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כמערכת הפעלה ורוב התוכנות שלה בעלות זמן תיקון קצר</a:t>
            </a:r>
            <a:r>
              <a:rPr lang="he-IL" sz="1200" dirty="0">
                <a:latin typeface="Arial" panose="020B0604020202020204" pitchFamily="34" charset="0"/>
                <a:cs typeface="Arial" panose="020B0604020202020204" pitchFamily="34" charset="0"/>
              </a:rPr>
              <a:t>: לינוקס מפותחת ונבחנת על ידי אלפי אנשים. כתוצאה כך, איתור תקלות, ומשתמשים שיתקנו תקלות, נמצאים בקלות. לעיתים קרובות, רק מספר שעות מפרידות בין מציאת באג והתיקון שלו.</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מאובטחת ורבגונית</a:t>
            </a:r>
            <a:r>
              <a:rPr lang="he-IL" sz="1200" dirty="0">
                <a:latin typeface="Arial" panose="020B0604020202020204" pitchFamily="34" charset="0"/>
                <a:cs typeface="Arial" panose="020B0604020202020204" pitchFamily="34" charset="0"/>
              </a:rPr>
              <a:t>: מודל האבטחה בלינוקס, מבוסס על אבטחת יוניקס, אשר ידועה כחסונה ובעלת איכות מוכחת. לינוקס, עומדת כמבצר נגד התקפות מהאינטרנט, באותה מידה גם נגד התקפות שונות, בסיוע הסטנדרטים הגבוהים של האבטחה.</a:t>
            </a:r>
          </a:p>
          <a:p>
            <a:pPr marL="171450" indent="-171450" algn="r" rtl="1">
              <a:lnSpc>
                <a:spcPct val="150000"/>
              </a:lnSpc>
              <a:buFont typeface="Wingdings" panose="05000000000000000000" pitchFamily="2" charset="2"/>
              <a:buChar char="v"/>
            </a:pPr>
            <a:r>
              <a:rPr lang="he-IL" sz="1200" b="1" dirty="0">
                <a:latin typeface="Arial" panose="020B0604020202020204" pitchFamily="34" charset="0"/>
                <a:cs typeface="Arial" panose="020B0604020202020204" pitchFamily="34" charset="0"/>
              </a:rPr>
              <a:t>לינוקס משתנה בהתאם לצרכים</a:t>
            </a:r>
            <a:r>
              <a:rPr lang="he-IL" sz="1200" dirty="0">
                <a:latin typeface="Arial" panose="020B0604020202020204" pitchFamily="34" charset="0"/>
                <a:cs typeface="Arial" panose="020B0604020202020204" pitchFamily="34" charset="0"/>
              </a:rPr>
              <a:t>: החל ממכשיר כף יד ועד למערכת אחסון גדולה, הכוללת מאות שרתים. ניתן להוסיף את החבילות הנחוצות או להסיר חבילות, ולינוקס תתאים לכל. לא צריך יותר מחשב-על, מכיוון שניתן להשתמש ביכולות המובנות של לינוקס, לביצוע דברים גדולים. בנוסף, ניתן ליצור מערכת הפעלה למערכת משובצת (כמו המחשב שיש במכונית).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011235"/>
            <a:ext cx="1875004"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909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הפצות של לינוקס</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לינוקס נמצא בכל מקום. יש ביקוש במערכת הפעלה לינוקס כמעט בכל תחום. לינוקס הוא חלק מהחיים המודרניים שלנו ועם זאת שכל כך מעט אנשים מבינים אותו.</a:t>
            </a:r>
          </a:p>
          <a:p>
            <a:pPr algn="r" rtl="1">
              <a:lnSpc>
                <a:spcPct val="150000"/>
              </a:lnSpc>
            </a:pPr>
            <a:r>
              <a:rPr lang="he-IL" sz="1200" b="1" dirty="0">
                <a:latin typeface="Arial" panose="020B0604020202020204" pitchFamily="34" charset="0"/>
                <a:cs typeface="Arial" panose="020B0604020202020204" pitchFamily="34" charset="0"/>
              </a:rPr>
              <a:t>הפצה</a:t>
            </a:r>
            <a:r>
              <a:rPr lang="he-IL" sz="1200" dirty="0">
                <a:latin typeface="Arial" panose="020B0604020202020204" pitchFamily="34" charset="0"/>
                <a:cs typeface="Arial" panose="020B0604020202020204" pitchFamily="34" charset="0"/>
              </a:rPr>
              <a:t> - אוספת את כל הנדרש מעבר לליבת המערכת, על מנת ליצור מערכת הפעלה שלמה ומלאה. היא גם "מפיצה" את האוסף הזה, בין אם על-גבי דיסקים (בד"כ בליווי ספרות ותמיכה), ובין אם בעזרת האינטרנט, להורדת קבצי </a:t>
            </a:r>
            <a:r>
              <a:rPr lang="en-US" sz="1200" dirty="0">
                <a:latin typeface="Arial" panose="020B0604020202020204" pitchFamily="34" charset="0"/>
                <a:cs typeface="Arial" panose="020B0604020202020204" pitchFamily="34" charset="0"/>
              </a:rPr>
              <a:t>ISO</a:t>
            </a:r>
            <a:r>
              <a:rPr lang="he-IL" sz="1200" dirty="0">
                <a:latin typeface="Arial" panose="020B0604020202020204" pitchFamily="34" charset="0"/>
                <a:cs typeface="Arial" panose="020B0604020202020204" pitchFamily="34" charset="0"/>
              </a:rPr>
              <a:t>, לצריבה עצמית. כמו כן, לכל הפצה יש את מערכת ההתקנה הייחודית לה.</a:t>
            </a:r>
          </a:p>
          <a:p>
            <a:pPr algn="r" rtl="1">
              <a:lnSpc>
                <a:spcPct val="150000"/>
              </a:lnSpc>
            </a:pPr>
            <a:r>
              <a:rPr lang="he-IL" sz="1200" dirty="0">
                <a:latin typeface="Arial" panose="020B0604020202020204" pitchFamily="34" charset="0"/>
                <a:cs typeface="Arial" panose="020B0604020202020204" pitchFamily="34" charset="0"/>
              </a:rPr>
              <a:t>כל הפצה פונה לנישה אחרת של משתמשי מחשב, ולכן קיים מגוון הרחב. ישנן הפצות שמיועדות לשרתים, יש כאלה שמיועדות למחשבים חלשים, יש כאלה שמיועדות למחשבים מרובי מעבדים או כאלה שמטרתם העיקרית היא שוק המחשבים השולחנים.</a:t>
            </a:r>
          </a:p>
          <a:p>
            <a:pPr algn="r" rtl="1">
              <a:lnSpc>
                <a:spcPct val="150000"/>
              </a:lnSpc>
            </a:pPr>
            <a:endParaRPr lang="he-IL" sz="1200" dirty="0">
              <a:latin typeface="Arial" panose="020B0604020202020204" pitchFamily="34" charset="0"/>
              <a:cs typeface="Arial" panose="020B0604020202020204" pitchFamily="34" charset="0"/>
            </a:endParaRPr>
          </a:p>
          <a:p>
            <a:pPr algn="ctr" rtl="1">
              <a:lnSpc>
                <a:spcPct val="150000"/>
              </a:lnSpc>
            </a:pPr>
            <a:r>
              <a:rPr lang="en-US" sz="1200" dirty="0">
                <a:latin typeface="Arial" panose="020B0604020202020204" pitchFamily="34" charset="0"/>
                <a:cs typeface="Arial" panose="020B0604020202020204" pitchFamily="34" charset="0"/>
                <a:hlinkClick r:id="rId4"/>
              </a:rPr>
              <a:t>https://en.wikipedia.org/wiki/List_of_Linux_distributions</a:t>
            </a:r>
            <a:endParaRPr lang="he-IL"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6"/>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rotWithShape="1">
          <a:blip r:embed="rId7"/>
          <a:srcRect l="19927" r="22870" b="4190"/>
          <a:stretch/>
        </p:blipFill>
        <p:spPr bwMode="auto">
          <a:xfrm>
            <a:off x="1228363" y="2164379"/>
            <a:ext cx="3606325" cy="293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67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מערכות הפעלה </a:t>
            </a:r>
            <a:r>
              <a:rPr lang="en-US" sz="1800" b="1" dirty="0">
                <a:solidFill>
                  <a:srgbClr val="92D050"/>
                </a:solidFill>
                <a:latin typeface="Arial" panose="020B0604020202020204" pitchFamily="34" charset="0"/>
                <a:cs typeface="Arial" panose="020B0604020202020204" pitchFamily="34" charset="0"/>
              </a:rPr>
              <a:t> Unix</a:t>
            </a:r>
            <a:r>
              <a:rPr lang="he-IL" sz="1800" b="1" dirty="0">
                <a:solidFill>
                  <a:srgbClr val="92D050"/>
                </a:solidFill>
                <a:latin typeface="Arial" panose="020B0604020202020204" pitchFamily="34" charset="0"/>
                <a:cs typeface="Arial" panose="020B0604020202020204" pitchFamily="34" charset="0"/>
              </a:rPr>
              <a:t>ו-</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מבנה מערכת ההפעלה: ליבה (</a:t>
            </a:r>
            <a:r>
              <a:rPr lang="en-US" sz="1200" dirty="0">
                <a:latin typeface="Arial" panose="020B0604020202020204" pitchFamily="34" charset="0"/>
                <a:cs typeface="Arial" panose="020B0604020202020204" pitchFamily="34" charset="0"/>
              </a:rPr>
              <a:t>Kernel</a:t>
            </a:r>
            <a:r>
              <a:rPr lang="he-IL" sz="1200" dirty="0">
                <a:latin typeface="Arial" panose="020B0604020202020204" pitchFamily="34" charset="0"/>
                <a:cs typeface="Arial" panose="020B0604020202020204" pitchFamily="34" charset="0"/>
              </a:rPr>
              <a:t>) ומספר מערכות עזר (</a:t>
            </a:r>
            <a:r>
              <a:rPr lang="en-US" sz="1200" dirty="0">
                <a:latin typeface="Arial" panose="020B0604020202020204" pitchFamily="34" charset="0"/>
                <a:cs typeface="Arial" panose="020B0604020202020204" pitchFamily="34" charset="0"/>
              </a:rPr>
              <a:t>Utilities</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תפקיד הליבה כפול: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לתווך בין החומרה לתוכניות והמשתמשים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לחלק משאבים בין משתמשים</a:t>
            </a:r>
          </a:p>
          <a:p>
            <a:pPr algn="r" rtl="1">
              <a:lnSpc>
                <a:spcPct val="150000"/>
              </a:lnSpc>
            </a:pPr>
            <a:r>
              <a:rPr lang="he-IL" sz="1200" dirty="0">
                <a:latin typeface="Arial" panose="020B0604020202020204" pitchFamily="34" charset="0"/>
                <a:cs typeface="Arial" panose="020B0604020202020204" pitchFamily="34" charset="0"/>
              </a:rPr>
              <a:t>הליבה מסתירה את פרטי החומרה ומאפשרת לתוכניות ולמשתמשים להיעזר בחומרה מבלי לדעת את פרטי היצרן או המבנה המדויק של החומרה.</a:t>
            </a:r>
          </a:p>
          <a:p>
            <a:pPr algn="r" rtl="1">
              <a:lnSpc>
                <a:spcPct val="150000"/>
              </a:lnSpc>
            </a:pPr>
            <a:r>
              <a:rPr lang="he-IL" sz="1200" dirty="0">
                <a:latin typeface="Arial" panose="020B0604020202020204" pitchFamily="34" charset="0"/>
                <a:cs typeface="Arial" panose="020B0604020202020204" pitchFamily="34" charset="0"/>
              </a:rPr>
              <a:t>הליבה נטענת לזיכרון בזמן ההפעלה ונשארת בזיכרון כל עוד המחשב דולק. יתר הזיכרון מחולק בין  תוכניות והמשתמשים.</a:t>
            </a:r>
          </a:p>
          <a:p>
            <a:pPr algn="r" rtl="1">
              <a:lnSpc>
                <a:spcPct val="150000"/>
              </a:lnSpc>
            </a:pPr>
            <a:r>
              <a:rPr lang="he-IL" sz="1200" dirty="0">
                <a:latin typeface="Arial" panose="020B0604020202020204" pitchFamily="34" charset="0"/>
                <a:cs typeface="Arial" panose="020B0604020202020204" pitchFamily="34" charset="0"/>
              </a:rPr>
              <a:t>ביוניקס ולינוקס הליבה תופסת מעט זיכרון כך שלכל היתר נשאר יותר זיכרון.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3EFC2AAA-E915-0F42-0070-E0F9DC87587D}"/>
              </a:ext>
            </a:extLst>
          </p:cNvPr>
          <p:cNvPicPr>
            <a:picLocks noChangeAspect="1"/>
          </p:cNvPicPr>
          <p:nvPr/>
        </p:nvPicPr>
        <p:blipFill>
          <a:blip r:embed="rId6"/>
          <a:stretch>
            <a:fillRect/>
          </a:stretch>
        </p:blipFill>
        <p:spPr>
          <a:xfrm>
            <a:off x="1659926" y="1717784"/>
            <a:ext cx="2743200" cy="4810539"/>
          </a:xfrm>
          <a:prstGeom prst="rect">
            <a:avLst/>
          </a:prstGeom>
        </p:spPr>
      </p:pic>
    </p:spTree>
    <p:extLst>
      <p:ext uri="{BB962C8B-B14F-4D97-AF65-F5344CB8AC3E}">
        <p14:creationId xmlns:p14="http://schemas.microsoft.com/office/powerpoint/2010/main" val="121983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9121140" y="1889760"/>
            <a:ext cx="2640554"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תקשורת שרת לקוח ב-</a:t>
            </a:r>
            <a:r>
              <a:rPr lang="en-US" sz="1800" b="1" dirty="0">
                <a:solidFill>
                  <a:srgbClr val="92D050"/>
                </a:solidFill>
                <a:latin typeface="Arial" panose="020B0604020202020204" pitchFamily="34" charset="0"/>
                <a:cs typeface="Arial" panose="020B0604020202020204" pitchFamily="34" charset="0"/>
              </a:rPr>
              <a:t>Unix</a:t>
            </a:r>
            <a:r>
              <a:rPr lang="he-IL" sz="1800" b="1" dirty="0">
                <a:solidFill>
                  <a:srgbClr val="92D050"/>
                </a:solidFill>
                <a:latin typeface="Arial" panose="020B0604020202020204" pitchFamily="34" charset="0"/>
                <a:cs typeface="Arial" panose="020B0604020202020204" pitchFamily="34" charset="0"/>
              </a:rPr>
              <a:t> ו-</a:t>
            </a:r>
            <a:r>
              <a:rPr lang="en-US" sz="1800" b="1" dirty="0">
                <a:solidFill>
                  <a:srgbClr val="92D050"/>
                </a:solidFill>
                <a:latin typeface="Arial" panose="020B0604020202020204" pitchFamily="34" charset="0"/>
                <a:cs typeface="Arial" panose="020B0604020202020204" pitchFamily="34" charset="0"/>
              </a:rPr>
              <a:t>Linux</a:t>
            </a:r>
            <a:endParaRPr lang="ru-RU" sz="18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8" name="Picture 7">
            <a:extLst>
              <a:ext uri="{FF2B5EF4-FFF2-40B4-BE49-F238E27FC236}">
                <a16:creationId xmlns:a16="http://schemas.microsoft.com/office/drawing/2014/main" id="{0FB87585-0054-00D3-4C55-85C49D71AF7B}"/>
              </a:ext>
            </a:extLst>
          </p:cNvPr>
          <p:cNvPicPr>
            <a:picLocks noChangeAspect="1"/>
          </p:cNvPicPr>
          <p:nvPr/>
        </p:nvPicPr>
        <p:blipFill>
          <a:blip r:embed="rId6"/>
          <a:stretch>
            <a:fillRect/>
          </a:stretch>
        </p:blipFill>
        <p:spPr>
          <a:xfrm>
            <a:off x="1195722" y="1574274"/>
            <a:ext cx="7925418" cy="4878220"/>
          </a:xfrm>
          <a:prstGeom prst="rect">
            <a:avLst/>
          </a:prstGeom>
        </p:spPr>
      </p:pic>
    </p:spTree>
    <p:extLst>
      <p:ext uri="{BB962C8B-B14F-4D97-AF65-F5344CB8AC3E}">
        <p14:creationId xmlns:p14="http://schemas.microsoft.com/office/powerpoint/2010/main" val="1459975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לינוקס ו-</a:t>
            </a:r>
            <a:r>
              <a:rPr lang="en-US" sz="1800" b="1" dirty="0">
                <a:solidFill>
                  <a:srgbClr val="92D050"/>
                </a:solidFill>
                <a:latin typeface="Arial" panose="020B0604020202020204" pitchFamily="34" charset="0"/>
                <a:cs typeface="Arial" panose="020B0604020202020204" pitchFamily="34" charset="0"/>
              </a:rPr>
              <a:t>CLI</a:t>
            </a:r>
          </a:p>
          <a:p>
            <a:pPr algn="r" rtl="1">
              <a:lnSpc>
                <a:spcPct val="150000"/>
              </a:lnSpc>
            </a:pPr>
            <a:r>
              <a:rPr lang="he-IL" sz="1200" dirty="0">
                <a:latin typeface="Arial" panose="020B0604020202020204" pitchFamily="34" charset="0"/>
                <a:cs typeface="Arial" panose="020B0604020202020204" pitchFamily="34" charset="0"/>
              </a:rPr>
              <a:t>ישנם שני סוגים בסיסיים של ממשקים של מערכות הפעלה המאפשרים אינטראקציה עם מערכת ההפעלה. משתמש המחשב הטיפוסי כיום מכיר את ממשק המשתמש הגרפי (</a:t>
            </a:r>
            <a:r>
              <a:rPr lang="en-US" sz="1200" dirty="0">
                <a:latin typeface="Arial" panose="020B0604020202020204" pitchFamily="34" charset="0"/>
                <a:cs typeface="Arial" panose="020B0604020202020204" pitchFamily="34" charset="0"/>
              </a:rPr>
              <a:t>GUI</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a:t>
            </a:r>
            <a:r>
              <a:rPr lang="en-US" sz="1200" dirty="0">
                <a:latin typeface="Arial" panose="020B0604020202020204" pitchFamily="34" charset="0"/>
                <a:cs typeface="Arial" panose="020B0604020202020204" pitchFamily="34" charset="0"/>
              </a:rPr>
              <a:t>GUI</a:t>
            </a:r>
            <a:r>
              <a:rPr lang="he-IL" sz="1200" dirty="0">
                <a:latin typeface="Arial" panose="020B0604020202020204" pitchFamily="34" charset="0"/>
                <a:cs typeface="Arial" panose="020B0604020202020204" pitchFamily="34" charset="0"/>
              </a:rPr>
              <a:t>, יישומים מציגים את עצמם בחלונות שניתן לשנות את גודלם ולהזיז אותם. ישנם תפריטים וכלים שיעזרו למשתמשים לנווט. יישומים גרפיים כוללים דפדפני אינטרנט, כלי עריכת גרפיקה ודוא"ל וכו'.</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הסוג השני של הממשק הוא ממשק שורת הפקודה (</a:t>
            </a:r>
            <a:r>
              <a:rPr lang="en-US" sz="1200" dirty="0">
                <a:latin typeface="Arial" panose="020B0604020202020204" pitchFamily="34" charset="0"/>
                <a:cs typeface="Arial" panose="020B0604020202020204" pitchFamily="34" charset="0"/>
              </a:rPr>
              <a:t>CLI</a:t>
            </a:r>
            <a:r>
              <a:rPr lang="he-IL" sz="1200" dirty="0">
                <a:latin typeface="Arial" panose="020B0604020202020204" pitchFamily="34" charset="0"/>
                <a:cs typeface="Arial" panose="020B0604020202020204" pitchFamily="34" charset="0"/>
              </a:rPr>
              <a:t>), ממשק מבוסס כתיבת פקודות.</a:t>
            </a:r>
          </a:p>
          <a:p>
            <a:pPr algn="r" rtl="1">
              <a:lnSpc>
                <a:spcPct val="150000"/>
              </a:lnSpc>
            </a:pPr>
            <a:r>
              <a:rPr lang="he-IL" sz="1200" dirty="0">
                <a:latin typeface="Arial" panose="020B0604020202020204" pitchFamily="34" charset="0"/>
                <a:cs typeface="Arial" panose="020B0604020202020204" pitchFamily="34" charset="0"/>
              </a:rPr>
              <a:t>ה-</a:t>
            </a:r>
            <a:r>
              <a:rPr lang="en-US" sz="1200" dirty="0">
                <a:latin typeface="Arial" panose="020B0604020202020204" pitchFamily="34" charset="0"/>
                <a:cs typeface="Arial" panose="020B0604020202020204" pitchFamily="34" charset="0"/>
              </a:rPr>
              <a:t>CLI</a:t>
            </a:r>
            <a:r>
              <a:rPr lang="he-IL" sz="1200" dirty="0">
                <a:latin typeface="Arial" panose="020B0604020202020204" pitchFamily="34" charset="0"/>
                <a:cs typeface="Arial" panose="020B0604020202020204" pitchFamily="34" charset="0"/>
              </a:rPr>
              <a:t> מסתמך בעיקר על קלט מקלדת. כל מה שהמשתמש רוצה שהמחשב יעשה מועבר על ידי הקלדת פקודות במקום לחיצה על סמלים. ניתן לומר שכאשר משתמש לוחץ על סמל, המחשב אומר למשתמש מה לעשות, אך כאשר המשתמש מקליד פקודה, הוא אומר למחשב מה לעשות.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2">
            <a:extLst>
              <a:ext uri="{FF2B5EF4-FFF2-40B4-BE49-F238E27FC236}">
                <a16:creationId xmlns:a16="http://schemas.microsoft.com/office/drawing/2014/main" id="{D6FEC1A0-E4FF-D908-BBC9-DFBD7ACAD7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0037" y="1739664"/>
            <a:ext cx="2892844" cy="22989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53691DA-9364-C061-6AF5-FED72D1613A4}"/>
              </a:ext>
            </a:extLst>
          </p:cNvPr>
          <p:cNvPicPr>
            <a:picLocks noChangeAspect="1"/>
          </p:cNvPicPr>
          <p:nvPr/>
        </p:nvPicPr>
        <p:blipFill>
          <a:blip r:embed="rId7"/>
          <a:stretch>
            <a:fillRect/>
          </a:stretch>
        </p:blipFill>
        <p:spPr>
          <a:xfrm>
            <a:off x="1197861" y="4123054"/>
            <a:ext cx="2915020" cy="2280133"/>
          </a:xfrm>
          <a:prstGeom prst="rect">
            <a:avLst/>
          </a:prstGeom>
        </p:spPr>
      </p:pic>
      <p:cxnSp>
        <p:nvCxnSpPr>
          <p:cNvPr id="8" name="Straight Arrow Connector 7">
            <a:extLst>
              <a:ext uri="{FF2B5EF4-FFF2-40B4-BE49-F238E27FC236}">
                <a16:creationId xmlns:a16="http://schemas.microsoft.com/office/drawing/2014/main" id="{A9026327-D867-987E-78B3-13DA1E2C75E6}"/>
              </a:ext>
            </a:extLst>
          </p:cNvPr>
          <p:cNvCxnSpPr>
            <a:endCxn id="2" idx="3"/>
          </p:cNvCxnSpPr>
          <p:nvPr/>
        </p:nvCxnSpPr>
        <p:spPr>
          <a:xfrm flipH="1" flipV="1">
            <a:off x="4112881" y="2889139"/>
            <a:ext cx="1523103" cy="10188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97C6B289-45CE-1B8D-44B0-77770118D41C}"/>
              </a:ext>
            </a:extLst>
          </p:cNvPr>
          <p:cNvCxnSpPr>
            <a:cxnSpLocks/>
            <a:endCxn id="5" idx="3"/>
          </p:cNvCxnSpPr>
          <p:nvPr/>
        </p:nvCxnSpPr>
        <p:spPr>
          <a:xfrm flipH="1">
            <a:off x="4112881" y="4871103"/>
            <a:ext cx="1523102" cy="3920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8457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Linux</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Ubuntu</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dirty="0">
                <a:latin typeface="Arial" panose="020B0604020202020204" pitchFamily="34" charset="0"/>
                <a:cs typeface="Arial" panose="020B0604020202020204" pitchFamily="34" charset="0"/>
              </a:rPr>
              <a:t>Ubuntu</a:t>
            </a:r>
            <a:r>
              <a:rPr lang="he-IL" sz="1200" dirty="0">
                <a:latin typeface="Arial" panose="020B0604020202020204" pitchFamily="34" charset="0"/>
                <a:cs typeface="Arial" panose="020B0604020202020204" pitchFamily="34" charset="0"/>
              </a:rPr>
              <a:t> היא מערכת הפעלה לינוקס מלאה, זמינה באופן חופשי עם תמיכה קהילתית ומקצועית כאחד.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קהילת </a:t>
            </a:r>
            <a:r>
              <a:rPr lang="en-US" sz="1200" dirty="0">
                <a:latin typeface="Arial" panose="020B0604020202020204" pitchFamily="34" charset="0"/>
                <a:cs typeface="Arial" panose="020B0604020202020204" pitchFamily="34" charset="0"/>
              </a:rPr>
              <a:t>Ubuntu</a:t>
            </a:r>
            <a:r>
              <a:rPr lang="he-IL" sz="1200" dirty="0">
                <a:latin typeface="Arial" panose="020B0604020202020204" pitchFamily="34" charset="0"/>
                <a:cs typeface="Arial" panose="020B0604020202020204" pitchFamily="34" charset="0"/>
              </a:rPr>
              <a:t> בנויה על הרעיונות המעוגנים במניפסט של </a:t>
            </a:r>
            <a:r>
              <a:rPr lang="en-US" sz="1200" dirty="0">
                <a:latin typeface="Arial" panose="020B0604020202020204" pitchFamily="34" charset="0"/>
                <a:cs typeface="Arial" panose="020B0604020202020204" pitchFamily="34" charset="0"/>
              </a:rPr>
              <a:t>Ubuntu </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תוכנה צריכה להיות זמינה ללא תשלום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כלי תוכנה צריכים להיות ניתנים לשימוש על ידי אנשים בשפתם המקומית ולמרות כל מוגבלות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אנשים צריכים לקבל את החופש להתאים אישית ולשנות את התוכנה שלהם בכל דרך שהם רואים לנכון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3">
            <a:extLst>
              <a:ext uri="{FF2B5EF4-FFF2-40B4-BE49-F238E27FC236}">
                <a16:creationId xmlns:a16="http://schemas.microsoft.com/office/drawing/2014/main" id="{3EFC2AAA-E915-0F42-0070-E0F9DC87587D}"/>
              </a:ext>
            </a:extLst>
          </p:cNvPr>
          <p:cNvPicPr>
            <a:picLocks noChangeAspect="1"/>
          </p:cNvPicPr>
          <p:nvPr/>
        </p:nvPicPr>
        <p:blipFill>
          <a:blip r:embed="rId6"/>
          <a:srcRect/>
          <a:stretch/>
        </p:blipFill>
        <p:spPr>
          <a:xfrm>
            <a:off x="1659926" y="3012710"/>
            <a:ext cx="2743200" cy="2220686"/>
          </a:xfrm>
          <a:prstGeom prst="rect">
            <a:avLst/>
          </a:prstGeom>
        </p:spPr>
      </p:pic>
    </p:spTree>
    <p:extLst>
      <p:ext uri="{BB962C8B-B14F-4D97-AF65-F5344CB8AC3E}">
        <p14:creationId xmlns:p14="http://schemas.microsoft.com/office/powerpoint/2010/main" val="4187697381"/>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4835</TotalTime>
  <Words>1386</Words>
  <Application>Microsoft Office PowerPoint</Application>
  <PresentationFormat>Widescreen</PresentationFormat>
  <Paragraphs>155</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Sagona ExtraLight</vt:lpstr>
      <vt:lpstr>Speak Pro</vt:lpstr>
      <vt:lpstr>Wingdings</vt:lpstr>
      <vt:lpstr>Office Theme</vt:lpstr>
      <vt:lpstr>QA בודק תוכנה</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Linux</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32</cp:revision>
  <dcterms:created xsi:type="dcterms:W3CDTF">2022-03-07T11:44:47Z</dcterms:created>
  <dcterms:modified xsi:type="dcterms:W3CDTF">2023-05-21T13:47:33Z</dcterms:modified>
</cp:coreProperties>
</file>